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5" r:id="rId2"/>
    <p:sldId id="324" r:id="rId3"/>
    <p:sldId id="262" r:id="rId4"/>
    <p:sldId id="325" r:id="rId5"/>
    <p:sldId id="279" r:id="rId6"/>
    <p:sldId id="281" r:id="rId7"/>
    <p:sldId id="315" r:id="rId8"/>
    <p:sldId id="316" r:id="rId9"/>
    <p:sldId id="335" r:id="rId10"/>
    <p:sldId id="336" r:id="rId11"/>
    <p:sldId id="284" r:id="rId12"/>
    <p:sldId id="285" r:id="rId13"/>
    <p:sldId id="317" r:id="rId14"/>
    <p:sldId id="286" r:id="rId15"/>
    <p:sldId id="287" r:id="rId16"/>
    <p:sldId id="288" r:id="rId17"/>
    <p:sldId id="289" r:id="rId18"/>
    <p:sldId id="327" r:id="rId19"/>
    <p:sldId id="328" r:id="rId20"/>
    <p:sldId id="293" r:id="rId21"/>
    <p:sldId id="318" r:id="rId22"/>
    <p:sldId id="319" r:id="rId23"/>
    <p:sldId id="320" r:id="rId24"/>
    <p:sldId id="294" r:id="rId25"/>
    <p:sldId id="295" r:id="rId26"/>
    <p:sldId id="296" r:id="rId27"/>
    <p:sldId id="297" r:id="rId28"/>
    <p:sldId id="298" r:id="rId29"/>
    <p:sldId id="329" r:id="rId30"/>
    <p:sldId id="330" r:id="rId31"/>
    <p:sldId id="331" r:id="rId32"/>
    <p:sldId id="302" r:id="rId33"/>
    <p:sldId id="303" r:id="rId34"/>
    <p:sldId id="304" r:id="rId35"/>
    <p:sldId id="332" r:id="rId36"/>
    <p:sldId id="306" r:id="rId37"/>
    <p:sldId id="307" r:id="rId38"/>
    <p:sldId id="308" r:id="rId39"/>
    <p:sldId id="309" r:id="rId40"/>
    <p:sldId id="310" r:id="rId41"/>
    <p:sldId id="311" r:id="rId42"/>
    <p:sldId id="312" r:id="rId43"/>
    <p:sldId id="322" r:id="rId44"/>
    <p:sldId id="323" r:id="rId45"/>
    <p:sldId id="333" r:id="rId46"/>
    <p:sldId id="33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70C0"/>
    <a:srgbClr val="006FB4"/>
    <a:srgbClr val="4F81BD"/>
    <a:srgbClr val="D0D8E8"/>
    <a:srgbClr val="E9EDF4"/>
    <a:srgbClr val="3187D5"/>
    <a:srgbClr val="FABB21"/>
    <a:srgbClr val="004494"/>
    <a:srgbClr val="254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0218" autoAdjust="0"/>
  </p:normalViewPr>
  <p:slideViewPr>
    <p:cSldViewPr>
      <p:cViewPr varScale="1">
        <p:scale>
          <a:sx n="93" d="100"/>
          <a:sy n="93" d="100"/>
        </p:scale>
        <p:origin x="274" y="72"/>
      </p:cViewPr>
      <p:guideLst>
        <p:guide orient="horz" pos="2160"/>
        <p:guide pos="3840"/>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F6081-F8B2-4CE5-B9D8-C190A6BDCF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716E27C6-01F1-4DF5-933E-3B8F7F138ACD}">
      <dgm:prSet phldrT="[Text]"/>
      <dgm:spPr/>
      <dgm:t>
        <a:bodyPr/>
        <a:lstStyle/>
        <a:p>
          <a:r>
            <a:rPr lang="ru-RU" dirty="0" smtClean="0"/>
            <a:t>Управленческий потенциал</a:t>
          </a:r>
        </a:p>
      </dgm:t>
    </dgm:pt>
    <dgm:pt modelId="{E3A4AA51-52E4-417C-B768-0F8C5688D84D}" type="parTrans" cxnId="{ACBE1703-8B75-4F6F-ACA8-07F34FC938DA}">
      <dgm:prSet/>
      <dgm:spPr/>
      <dgm:t>
        <a:bodyPr/>
        <a:lstStyle/>
        <a:p>
          <a:endParaRPr lang="de-DE"/>
        </a:p>
      </dgm:t>
    </dgm:pt>
    <dgm:pt modelId="{8531879B-6EBE-495D-9354-3A32DD3C9F31}" type="sibTrans" cxnId="{ACBE1703-8B75-4F6F-ACA8-07F34FC938DA}">
      <dgm:prSet/>
      <dgm:spPr/>
      <dgm:t>
        <a:bodyPr/>
        <a:lstStyle/>
        <a:p>
          <a:endParaRPr lang="de-DE"/>
        </a:p>
      </dgm:t>
    </dgm:pt>
    <dgm:pt modelId="{A581CE17-4E90-4D2F-81B9-5AAFC09A50CC}">
      <dgm:prSet phldrT="[Text]"/>
      <dgm:spPr/>
      <dgm:t>
        <a:bodyPr/>
        <a:lstStyle/>
        <a:p>
          <a:r>
            <a:rPr lang="ru-RU" dirty="0" smtClean="0"/>
            <a:t>Структуры управления</a:t>
          </a:r>
          <a:endParaRPr lang="de-DE" dirty="0"/>
        </a:p>
      </dgm:t>
    </dgm:pt>
    <dgm:pt modelId="{C23DADDF-5535-473C-9B71-3C8E1D0773DD}" type="parTrans" cxnId="{933A94A8-5189-4375-B12D-8F824F1C6F0A}">
      <dgm:prSet/>
      <dgm:spPr/>
      <dgm:t>
        <a:bodyPr/>
        <a:lstStyle/>
        <a:p>
          <a:endParaRPr lang="de-DE"/>
        </a:p>
      </dgm:t>
    </dgm:pt>
    <dgm:pt modelId="{75F5E453-AD2D-439E-A439-F15071939C47}" type="sibTrans" cxnId="{933A94A8-5189-4375-B12D-8F824F1C6F0A}">
      <dgm:prSet/>
      <dgm:spPr/>
      <dgm:t>
        <a:bodyPr/>
        <a:lstStyle/>
        <a:p>
          <a:endParaRPr lang="de-DE"/>
        </a:p>
      </dgm:t>
    </dgm:pt>
    <dgm:pt modelId="{7B9CA259-A32C-4ADF-8C01-28D8D7F7CB45}">
      <dgm:prSet phldrT="[Text]"/>
      <dgm:spPr>
        <a:solidFill>
          <a:srgbClr val="0F5494"/>
        </a:solidFill>
      </dgm:spPr>
      <dgm:t>
        <a:bodyPr/>
        <a:lstStyle/>
        <a:p>
          <a:r>
            <a:rPr lang="ru-RU" dirty="0" smtClean="0"/>
            <a:t>Четкие и прозрачные контракты</a:t>
          </a:r>
          <a:endParaRPr lang="de-DE" dirty="0"/>
        </a:p>
      </dgm:t>
    </dgm:pt>
    <dgm:pt modelId="{1CAD4BBE-AA4A-4CFC-AD85-C0F69A1EDF52}" type="parTrans" cxnId="{65CD82FD-A3F4-4DD1-BEDE-F5301D31B3E0}">
      <dgm:prSet/>
      <dgm:spPr/>
      <dgm:t>
        <a:bodyPr/>
        <a:lstStyle/>
        <a:p>
          <a:endParaRPr lang="de-DE"/>
        </a:p>
      </dgm:t>
    </dgm:pt>
    <dgm:pt modelId="{3BF79CB2-96E9-40A4-A882-24F53C0FB367}" type="sibTrans" cxnId="{65CD82FD-A3F4-4DD1-BEDE-F5301D31B3E0}">
      <dgm:prSet/>
      <dgm:spPr/>
      <dgm:t>
        <a:bodyPr/>
        <a:lstStyle/>
        <a:p>
          <a:endParaRPr lang="de-DE"/>
        </a:p>
      </dgm:t>
    </dgm:pt>
    <dgm:pt modelId="{AF0361BC-D330-474C-82A3-0367644CBCFC}">
      <dgm:prSet phldrT="[Text]"/>
      <dgm:spPr>
        <a:solidFill>
          <a:srgbClr val="0F5494"/>
        </a:solidFill>
      </dgm:spPr>
      <dgm:t>
        <a:bodyPr/>
        <a:lstStyle/>
        <a:p>
          <a:r>
            <a:rPr lang="ru-RU" dirty="0" smtClean="0"/>
            <a:t>Соглашения об ИС</a:t>
          </a:r>
          <a:endParaRPr lang="de-DE" dirty="0"/>
        </a:p>
      </dgm:t>
    </dgm:pt>
    <dgm:pt modelId="{4C645CF2-099B-4ED8-8E81-5C0954E6D157}" type="parTrans" cxnId="{48B0B22F-B71D-4525-8BE0-059944F2D2BB}">
      <dgm:prSet/>
      <dgm:spPr/>
      <dgm:t>
        <a:bodyPr/>
        <a:lstStyle/>
        <a:p>
          <a:endParaRPr lang="de-DE"/>
        </a:p>
      </dgm:t>
    </dgm:pt>
    <dgm:pt modelId="{C98A2A45-D9CD-4625-AD2B-8D044C5E787B}" type="sibTrans" cxnId="{48B0B22F-B71D-4525-8BE0-059944F2D2BB}">
      <dgm:prSet/>
      <dgm:spPr/>
      <dgm:t>
        <a:bodyPr/>
        <a:lstStyle/>
        <a:p>
          <a:endParaRPr lang="de-DE"/>
        </a:p>
      </dgm:t>
    </dgm:pt>
    <dgm:pt modelId="{1B12E332-843B-4AA6-9566-080EB93FF98D}">
      <dgm:prSet phldrT="[Text]"/>
      <dgm:spPr/>
      <dgm:t>
        <a:bodyPr/>
        <a:lstStyle/>
        <a:p>
          <a:r>
            <a:rPr lang="ru-RU" dirty="0" smtClean="0"/>
            <a:t>Активное участие всех сторон</a:t>
          </a:r>
          <a:endParaRPr lang="de-DE" dirty="0"/>
        </a:p>
      </dgm:t>
    </dgm:pt>
    <dgm:pt modelId="{D3537520-C845-42A8-9E8D-B45A4D5BC75D}" type="parTrans" cxnId="{5D538697-4D93-44F7-8892-D2109CE6B078}">
      <dgm:prSet/>
      <dgm:spPr/>
      <dgm:t>
        <a:bodyPr/>
        <a:lstStyle/>
        <a:p>
          <a:endParaRPr lang="de-DE"/>
        </a:p>
      </dgm:t>
    </dgm:pt>
    <dgm:pt modelId="{02B4FC79-CF58-4BC9-A739-FC68A9B29920}" type="sibTrans" cxnId="{5D538697-4D93-44F7-8892-D2109CE6B078}">
      <dgm:prSet/>
      <dgm:spPr/>
      <dgm:t>
        <a:bodyPr/>
        <a:lstStyle/>
        <a:p>
          <a:endParaRPr lang="de-DE"/>
        </a:p>
      </dgm:t>
    </dgm:pt>
    <dgm:pt modelId="{DA9DD64E-C738-44CA-A1FB-C86876FBEB5E}">
      <dgm:prSet phldrT="[Text]"/>
      <dgm:spPr/>
      <dgm:t>
        <a:bodyPr/>
        <a:lstStyle/>
        <a:p>
          <a:r>
            <a:rPr lang="ru-RU" dirty="0" smtClean="0"/>
            <a:t>Взаимное доверие</a:t>
          </a:r>
          <a:endParaRPr lang="de-DE" dirty="0"/>
        </a:p>
      </dgm:t>
    </dgm:pt>
    <dgm:pt modelId="{BB1C2DD9-A8A1-4945-80D1-7517157F6613}" type="parTrans" cxnId="{D6578E3C-A731-4AC0-812F-056AEF385A94}">
      <dgm:prSet/>
      <dgm:spPr/>
      <dgm:t>
        <a:bodyPr/>
        <a:lstStyle/>
        <a:p>
          <a:endParaRPr lang="de-DE"/>
        </a:p>
      </dgm:t>
    </dgm:pt>
    <dgm:pt modelId="{06C40D21-A396-4930-89D5-B1FFE195D57A}" type="sibTrans" cxnId="{D6578E3C-A731-4AC0-812F-056AEF385A94}">
      <dgm:prSet/>
      <dgm:spPr/>
      <dgm:t>
        <a:bodyPr/>
        <a:lstStyle/>
        <a:p>
          <a:endParaRPr lang="de-DE"/>
        </a:p>
      </dgm:t>
    </dgm:pt>
    <dgm:pt modelId="{A1BFEA27-17B9-484A-B65E-DB7913D79CB7}">
      <dgm:prSet phldrT="[Text]"/>
      <dgm:spPr>
        <a:solidFill>
          <a:srgbClr val="42A62A"/>
        </a:solidFill>
      </dgm:spPr>
      <dgm:t>
        <a:bodyPr/>
        <a:lstStyle/>
        <a:p>
          <a:r>
            <a:rPr lang="ru-RU" dirty="0" smtClean="0"/>
            <a:t>Стратегия «выигрыш – выигрыш»</a:t>
          </a:r>
          <a:endParaRPr lang="de-DE" dirty="0"/>
        </a:p>
      </dgm:t>
    </dgm:pt>
    <dgm:pt modelId="{400B4408-270F-456A-89E9-6A3032CDD3E6}" type="parTrans" cxnId="{26D9A91B-ADA4-49A1-A20D-5A09D65E2C47}">
      <dgm:prSet/>
      <dgm:spPr/>
      <dgm:t>
        <a:bodyPr/>
        <a:lstStyle/>
        <a:p>
          <a:endParaRPr lang="de-DE"/>
        </a:p>
      </dgm:t>
    </dgm:pt>
    <dgm:pt modelId="{A57C3804-C837-4F0A-AFB5-2CBF253EDE48}" type="sibTrans" cxnId="{26D9A91B-ADA4-49A1-A20D-5A09D65E2C47}">
      <dgm:prSet/>
      <dgm:spPr/>
      <dgm:t>
        <a:bodyPr/>
        <a:lstStyle/>
        <a:p>
          <a:endParaRPr lang="de-DE"/>
        </a:p>
      </dgm:t>
    </dgm:pt>
    <dgm:pt modelId="{16B35CB0-EB6C-4958-BA6D-F9FA31B3978A}" type="pres">
      <dgm:prSet presAssocID="{EF0F6081-F8B2-4CE5-B9D8-C190A6BDCFFD}" presName="diagram" presStyleCnt="0">
        <dgm:presLayoutVars>
          <dgm:dir/>
          <dgm:resizeHandles val="exact"/>
        </dgm:presLayoutVars>
      </dgm:prSet>
      <dgm:spPr/>
      <dgm:t>
        <a:bodyPr/>
        <a:lstStyle/>
        <a:p>
          <a:endParaRPr lang="en-GB"/>
        </a:p>
      </dgm:t>
    </dgm:pt>
    <dgm:pt modelId="{4D3BC7F3-C581-499D-B919-AD236918B7A7}" type="pres">
      <dgm:prSet presAssocID="{DA9DD64E-C738-44CA-A1FB-C86876FBEB5E}" presName="node" presStyleLbl="node1" presStyleIdx="0" presStyleCnt="7">
        <dgm:presLayoutVars>
          <dgm:bulletEnabled val="1"/>
        </dgm:presLayoutVars>
      </dgm:prSet>
      <dgm:spPr/>
      <dgm:t>
        <a:bodyPr/>
        <a:lstStyle/>
        <a:p>
          <a:endParaRPr lang="en-GB"/>
        </a:p>
      </dgm:t>
    </dgm:pt>
    <dgm:pt modelId="{D1DD3536-7F8E-4E28-B456-867AD105A3BB}" type="pres">
      <dgm:prSet presAssocID="{06C40D21-A396-4930-89D5-B1FFE195D57A}" presName="sibTrans" presStyleCnt="0"/>
      <dgm:spPr/>
    </dgm:pt>
    <dgm:pt modelId="{62B4E5AA-75FB-4B9D-B9DC-EF2C65304E38}" type="pres">
      <dgm:prSet presAssocID="{716E27C6-01F1-4DF5-933E-3B8F7F138ACD}" presName="node" presStyleLbl="node1" presStyleIdx="1" presStyleCnt="7">
        <dgm:presLayoutVars>
          <dgm:bulletEnabled val="1"/>
        </dgm:presLayoutVars>
      </dgm:prSet>
      <dgm:spPr/>
      <dgm:t>
        <a:bodyPr/>
        <a:lstStyle/>
        <a:p>
          <a:endParaRPr lang="en-GB"/>
        </a:p>
      </dgm:t>
    </dgm:pt>
    <dgm:pt modelId="{E311F598-00F2-49DE-8238-CB99CC49BBFF}" type="pres">
      <dgm:prSet presAssocID="{8531879B-6EBE-495D-9354-3A32DD3C9F31}" presName="sibTrans" presStyleCnt="0"/>
      <dgm:spPr/>
    </dgm:pt>
    <dgm:pt modelId="{5A0EE66F-EEE7-493A-9120-9BDB06D90F7A}" type="pres">
      <dgm:prSet presAssocID="{A581CE17-4E90-4D2F-81B9-5AAFC09A50CC}" presName="node" presStyleLbl="node1" presStyleIdx="2" presStyleCnt="7">
        <dgm:presLayoutVars>
          <dgm:bulletEnabled val="1"/>
        </dgm:presLayoutVars>
      </dgm:prSet>
      <dgm:spPr/>
      <dgm:t>
        <a:bodyPr/>
        <a:lstStyle/>
        <a:p>
          <a:endParaRPr lang="en-GB"/>
        </a:p>
      </dgm:t>
    </dgm:pt>
    <dgm:pt modelId="{FA91E407-79AC-4613-AAE3-74714E6281C0}" type="pres">
      <dgm:prSet presAssocID="{75F5E453-AD2D-439E-A439-F15071939C47}" presName="sibTrans" presStyleCnt="0"/>
      <dgm:spPr/>
    </dgm:pt>
    <dgm:pt modelId="{8B88DA1C-62EA-43E7-BADD-8123546B35AF}" type="pres">
      <dgm:prSet presAssocID="{7B9CA259-A32C-4ADF-8C01-28D8D7F7CB45}" presName="node" presStyleLbl="node1" presStyleIdx="3" presStyleCnt="7">
        <dgm:presLayoutVars>
          <dgm:bulletEnabled val="1"/>
        </dgm:presLayoutVars>
      </dgm:prSet>
      <dgm:spPr/>
      <dgm:t>
        <a:bodyPr/>
        <a:lstStyle/>
        <a:p>
          <a:endParaRPr lang="en-GB"/>
        </a:p>
      </dgm:t>
    </dgm:pt>
    <dgm:pt modelId="{9A4A6075-6CBA-4A91-8E59-18AC69E89289}" type="pres">
      <dgm:prSet presAssocID="{3BF79CB2-96E9-40A4-A882-24F53C0FB367}" presName="sibTrans" presStyleCnt="0"/>
      <dgm:spPr/>
    </dgm:pt>
    <dgm:pt modelId="{8D01E1CF-9A9B-42DA-95EB-BA54E0F4DB51}" type="pres">
      <dgm:prSet presAssocID="{1B12E332-843B-4AA6-9566-080EB93FF98D}" presName="node" presStyleLbl="node1" presStyleIdx="4" presStyleCnt="7">
        <dgm:presLayoutVars>
          <dgm:bulletEnabled val="1"/>
        </dgm:presLayoutVars>
      </dgm:prSet>
      <dgm:spPr/>
      <dgm:t>
        <a:bodyPr/>
        <a:lstStyle/>
        <a:p>
          <a:endParaRPr lang="en-GB"/>
        </a:p>
      </dgm:t>
    </dgm:pt>
    <dgm:pt modelId="{084C4C53-4C22-4BB9-8B71-39B6B5A46C51}" type="pres">
      <dgm:prSet presAssocID="{02B4FC79-CF58-4BC9-A739-FC68A9B29920}" presName="sibTrans" presStyleCnt="0"/>
      <dgm:spPr/>
    </dgm:pt>
    <dgm:pt modelId="{FCECBECF-F937-46DA-987D-76CD9CB73472}" type="pres">
      <dgm:prSet presAssocID="{AF0361BC-D330-474C-82A3-0367644CBCFC}" presName="node" presStyleLbl="node1" presStyleIdx="5" presStyleCnt="7">
        <dgm:presLayoutVars>
          <dgm:bulletEnabled val="1"/>
        </dgm:presLayoutVars>
      </dgm:prSet>
      <dgm:spPr/>
      <dgm:t>
        <a:bodyPr/>
        <a:lstStyle/>
        <a:p>
          <a:endParaRPr lang="en-GB"/>
        </a:p>
      </dgm:t>
    </dgm:pt>
    <dgm:pt modelId="{FEC8BFD5-9F9C-4084-B548-60F69EFC763E}" type="pres">
      <dgm:prSet presAssocID="{C98A2A45-D9CD-4625-AD2B-8D044C5E787B}" presName="sibTrans" presStyleCnt="0"/>
      <dgm:spPr/>
    </dgm:pt>
    <dgm:pt modelId="{E0915B5C-AE27-4F52-B1F7-26BC0C52854B}" type="pres">
      <dgm:prSet presAssocID="{A1BFEA27-17B9-484A-B65E-DB7913D79CB7}" presName="node" presStyleLbl="node1" presStyleIdx="6" presStyleCnt="7">
        <dgm:presLayoutVars>
          <dgm:bulletEnabled val="1"/>
        </dgm:presLayoutVars>
      </dgm:prSet>
      <dgm:spPr/>
      <dgm:t>
        <a:bodyPr/>
        <a:lstStyle/>
        <a:p>
          <a:endParaRPr lang="en-GB"/>
        </a:p>
      </dgm:t>
    </dgm:pt>
  </dgm:ptLst>
  <dgm:cxnLst>
    <dgm:cxn modelId="{981ABECA-2047-4DA1-9AA4-FD1702D8D750}" type="presOf" srcId="{716E27C6-01F1-4DF5-933E-3B8F7F138ACD}" destId="{62B4E5AA-75FB-4B9D-B9DC-EF2C65304E38}" srcOrd="0" destOrd="0" presId="urn:microsoft.com/office/officeart/2005/8/layout/default"/>
    <dgm:cxn modelId="{D6578E3C-A731-4AC0-812F-056AEF385A94}" srcId="{EF0F6081-F8B2-4CE5-B9D8-C190A6BDCFFD}" destId="{DA9DD64E-C738-44CA-A1FB-C86876FBEB5E}" srcOrd="0" destOrd="0" parTransId="{BB1C2DD9-A8A1-4945-80D1-7517157F6613}" sibTransId="{06C40D21-A396-4930-89D5-B1FFE195D57A}"/>
    <dgm:cxn modelId="{88399A0A-80A3-457F-B8C6-F2953921268E}" type="presOf" srcId="{A1BFEA27-17B9-484A-B65E-DB7913D79CB7}" destId="{E0915B5C-AE27-4F52-B1F7-26BC0C52854B}" srcOrd="0" destOrd="0" presId="urn:microsoft.com/office/officeart/2005/8/layout/default"/>
    <dgm:cxn modelId="{933A94A8-5189-4375-B12D-8F824F1C6F0A}" srcId="{EF0F6081-F8B2-4CE5-B9D8-C190A6BDCFFD}" destId="{A581CE17-4E90-4D2F-81B9-5AAFC09A50CC}" srcOrd="2" destOrd="0" parTransId="{C23DADDF-5535-473C-9B71-3C8E1D0773DD}" sibTransId="{75F5E453-AD2D-439E-A439-F15071939C47}"/>
    <dgm:cxn modelId="{65CD82FD-A3F4-4DD1-BEDE-F5301D31B3E0}" srcId="{EF0F6081-F8B2-4CE5-B9D8-C190A6BDCFFD}" destId="{7B9CA259-A32C-4ADF-8C01-28D8D7F7CB45}" srcOrd="3" destOrd="0" parTransId="{1CAD4BBE-AA4A-4CFC-AD85-C0F69A1EDF52}" sibTransId="{3BF79CB2-96E9-40A4-A882-24F53C0FB367}"/>
    <dgm:cxn modelId="{531C0D9C-D921-4682-891F-35353540C674}" type="presOf" srcId="{1B12E332-843B-4AA6-9566-080EB93FF98D}" destId="{8D01E1CF-9A9B-42DA-95EB-BA54E0F4DB51}" srcOrd="0" destOrd="0" presId="urn:microsoft.com/office/officeart/2005/8/layout/default"/>
    <dgm:cxn modelId="{8EFF4D4F-5FBB-44F4-9813-CD8C937EEF55}" type="presOf" srcId="{7B9CA259-A32C-4ADF-8C01-28D8D7F7CB45}" destId="{8B88DA1C-62EA-43E7-BADD-8123546B35AF}" srcOrd="0" destOrd="0" presId="urn:microsoft.com/office/officeart/2005/8/layout/default"/>
    <dgm:cxn modelId="{ACBE1703-8B75-4F6F-ACA8-07F34FC938DA}" srcId="{EF0F6081-F8B2-4CE5-B9D8-C190A6BDCFFD}" destId="{716E27C6-01F1-4DF5-933E-3B8F7F138ACD}" srcOrd="1" destOrd="0" parTransId="{E3A4AA51-52E4-417C-B768-0F8C5688D84D}" sibTransId="{8531879B-6EBE-495D-9354-3A32DD3C9F31}"/>
    <dgm:cxn modelId="{5B6AB93B-6C58-4762-AE9D-271E8B116F3F}" type="presOf" srcId="{AF0361BC-D330-474C-82A3-0367644CBCFC}" destId="{FCECBECF-F937-46DA-987D-76CD9CB73472}" srcOrd="0" destOrd="0" presId="urn:microsoft.com/office/officeart/2005/8/layout/default"/>
    <dgm:cxn modelId="{5D538697-4D93-44F7-8892-D2109CE6B078}" srcId="{EF0F6081-F8B2-4CE5-B9D8-C190A6BDCFFD}" destId="{1B12E332-843B-4AA6-9566-080EB93FF98D}" srcOrd="4" destOrd="0" parTransId="{D3537520-C845-42A8-9E8D-B45A4D5BC75D}" sibTransId="{02B4FC79-CF58-4BC9-A739-FC68A9B29920}"/>
    <dgm:cxn modelId="{708D77AE-F43F-46EF-921C-FAC1474AF20D}" type="presOf" srcId="{DA9DD64E-C738-44CA-A1FB-C86876FBEB5E}" destId="{4D3BC7F3-C581-499D-B919-AD236918B7A7}" srcOrd="0" destOrd="0" presId="urn:microsoft.com/office/officeart/2005/8/layout/default"/>
    <dgm:cxn modelId="{48B0B22F-B71D-4525-8BE0-059944F2D2BB}" srcId="{EF0F6081-F8B2-4CE5-B9D8-C190A6BDCFFD}" destId="{AF0361BC-D330-474C-82A3-0367644CBCFC}" srcOrd="5" destOrd="0" parTransId="{4C645CF2-099B-4ED8-8E81-5C0954E6D157}" sibTransId="{C98A2A45-D9CD-4625-AD2B-8D044C5E787B}"/>
    <dgm:cxn modelId="{1341D082-5AD3-46D1-BCD8-0068FC6C6761}" type="presOf" srcId="{A581CE17-4E90-4D2F-81B9-5AAFC09A50CC}" destId="{5A0EE66F-EEE7-493A-9120-9BDB06D90F7A}" srcOrd="0" destOrd="0" presId="urn:microsoft.com/office/officeart/2005/8/layout/default"/>
    <dgm:cxn modelId="{26D9A91B-ADA4-49A1-A20D-5A09D65E2C47}" srcId="{EF0F6081-F8B2-4CE5-B9D8-C190A6BDCFFD}" destId="{A1BFEA27-17B9-484A-B65E-DB7913D79CB7}" srcOrd="6" destOrd="0" parTransId="{400B4408-270F-456A-89E9-6A3032CDD3E6}" sibTransId="{A57C3804-C837-4F0A-AFB5-2CBF253EDE48}"/>
    <dgm:cxn modelId="{54D71BD0-2D5A-4E6B-B8D0-7725343358CB}" type="presOf" srcId="{EF0F6081-F8B2-4CE5-B9D8-C190A6BDCFFD}" destId="{16B35CB0-EB6C-4958-BA6D-F9FA31B3978A}" srcOrd="0" destOrd="0" presId="urn:microsoft.com/office/officeart/2005/8/layout/default"/>
    <dgm:cxn modelId="{DEE184CB-831A-43CB-8344-339BED376BD9}" type="presParOf" srcId="{16B35CB0-EB6C-4958-BA6D-F9FA31B3978A}" destId="{4D3BC7F3-C581-499D-B919-AD236918B7A7}" srcOrd="0" destOrd="0" presId="urn:microsoft.com/office/officeart/2005/8/layout/default"/>
    <dgm:cxn modelId="{C195FFDA-4D0C-4E4A-9CBB-9BF97C3C437E}" type="presParOf" srcId="{16B35CB0-EB6C-4958-BA6D-F9FA31B3978A}" destId="{D1DD3536-7F8E-4E28-B456-867AD105A3BB}" srcOrd="1" destOrd="0" presId="urn:microsoft.com/office/officeart/2005/8/layout/default"/>
    <dgm:cxn modelId="{8A3BA1BB-DD99-4864-B7D8-A546AFAC7EDE}" type="presParOf" srcId="{16B35CB0-EB6C-4958-BA6D-F9FA31B3978A}" destId="{62B4E5AA-75FB-4B9D-B9DC-EF2C65304E38}" srcOrd="2" destOrd="0" presId="urn:microsoft.com/office/officeart/2005/8/layout/default"/>
    <dgm:cxn modelId="{293DE4E7-A264-42E9-AA16-68342CF0B8B0}" type="presParOf" srcId="{16B35CB0-EB6C-4958-BA6D-F9FA31B3978A}" destId="{E311F598-00F2-49DE-8238-CB99CC49BBFF}" srcOrd="3" destOrd="0" presId="urn:microsoft.com/office/officeart/2005/8/layout/default"/>
    <dgm:cxn modelId="{AFBA03BB-3E03-49E5-9551-D87A7212A5AF}" type="presParOf" srcId="{16B35CB0-EB6C-4958-BA6D-F9FA31B3978A}" destId="{5A0EE66F-EEE7-493A-9120-9BDB06D90F7A}" srcOrd="4" destOrd="0" presId="urn:microsoft.com/office/officeart/2005/8/layout/default"/>
    <dgm:cxn modelId="{A3FC0AED-DD71-41AE-A2AC-F8DEB05737C8}" type="presParOf" srcId="{16B35CB0-EB6C-4958-BA6D-F9FA31B3978A}" destId="{FA91E407-79AC-4613-AAE3-74714E6281C0}" srcOrd="5" destOrd="0" presId="urn:microsoft.com/office/officeart/2005/8/layout/default"/>
    <dgm:cxn modelId="{D59A78CC-91F1-460B-8466-8CC830481A21}" type="presParOf" srcId="{16B35CB0-EB6C-4958-BA6D-F9FA31B3978A}" destId="{8B88DA1C-62EA-43E7-BADD-8123546B35AF}" srcOrd="6" destOrd="0" presId="urn:microsoft.com/office/officeart/2005/8/layout/default"/>
    <dgm:cxn modelId="{C5E8DF5D-2303-4AB3-8BED-96590195FF67}" type="presParOf" srcId="{16B35CB0-EB6C-4958-BA6D-F9FA31B3978A}" destId="{9A4A6075-6CBA-4A91-8E59-18AC69E89289}" srcOrd="7" destOrd="0" presId="urn:microsoft.com/office/officeart/2005/8/layout/default"/>
    <dgm:cxn modelId="{D8914FD6-352D-4478-8BE0-DBD0742FC5BE}" type="presParOf" srcId="{16B35CB0-EB6C-4958-BA6D-F9FA31B3978A}" destId="{8D01E1CF-9A9B-42DA-95EB-BA54E0F4DB51}" srcOrd="8" destOrd="0" presId="urn:microsoft.com/office/officeart/2005/8/layout/default"/>
    <dgm:cxn modelId="{C96F4C97-807F-44A5-87E8-AC7A4A3D0137}" type="presParOf" srcId="{16B35CB0-EB6C-4958-BA6D-F9FA31B3978A}" destId="{084C4C53-4C22-4BB9-8B71-39B6B5A46C51}" srcOrd="9" destOrd="0" presId="urn:microsoft.com/office/officeart/2005/8/layout/default"/>
    <dgm:cxn modelId="{FFC43E9D-6291-437C-9B38-AC0B412A8669}" type="presParOf" srcId="{16B35CB0-EB6C-4958-BA6D-F9FA31B3978A}" destId="{FCECBECF-F937-46DA-987D-76CD9CB73472}" srcOrd="10" destOrd="0" presId="urn:microsoft.com/office/officeart/2005/8/layout/default"/>
    <dgm:cxn modelId="{30F87AE7-A203-4957-954E-8E7B634F2013}" type="presParOf" srcId="{16B35CB0-EB6C-4958-BA6D-F9FA31B3978A}" destId="{FEC8BFD5-9F9C-4084-B548-60F69EFC763E}" srcOrd="11" destOrd="0" presId="urn:microsoft.com/office/officeart/2005/8/layout/default"/>
    <dgm:cxn modelId="{A8D179E0-7F21-48ED-8F04-019BE91E0A67}" type="presParOf" srcId="{16B35CB0-EB6C-4958-BA6D-F9FA31B3978A}" destId="{E0915B5C-AE27-4F52-B1F7-26BC0C52854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B6C95-37AB-4D64-8E20-5CB7CB3772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634C0963-8926-4FD1-857E-C716D502C4E6}">
      <dgm:prSet phldrT="[Text]"/>
      <dgm:spPr/>
      <dgm:t>
        <a:bodyPr/>
        <a:lstStyle/>
        <a:p>
          <a:r>
            <a:rPr lang="ru-RU" dirty="0" err="1" smtClean="0">
              <a:solidFill>
                <a:srgbClr val="FFC000"/>
              </a:solidFill>
            </a:rPr>
            <a:t>Грантовое</a:t>
          </a:r>
          <a:r>
            <a:rPr lang="ru-RU" dirty="0" smtClean="0">
              <a:solidFill>
                <a:srgbClr val="FFC000"/>
              </a:solidFill>
            </a:rPr>
            <a:t> соглашение</a:t>
          </a:r>
          <a:endParaRPr lang="de-DE" dirty="0">
            <a:solidFill>
              <a:srgbClr val="FFC000"/>
            </a:solidFill>
          </a:endParaRPr>
        </a:p>
      </dgm:t>
    </dgm:pt>
    <dgm:pt modelId="{D6A90CF1-58AE-44AC-9B6A-36CE7AD7D993}" type="parTrans" cxnId="{CC7121D3-E385-4685-AE27-EA701DA1D30E}">
      <dgm:prSet/>
      <dgm:spPr/>
      <dgm:t>
        <a:bodyPr/>
        <a:lstStyle/>
        <a:p>
          <a:endParaRPr lang="de-DE"/>
        </a:p>
      </dgm:t>
    </dgm:pt>
    <dgm:pt modelId="{D53B24ED-A9E0-40DD-920B-47CBFD6DD334}" type="sibTrans" cxnId="{CC7121D3-E385-4685-AE27-EA701DA1D30E}">
      <dgm:prSet/>
      <dgm:spPr/>
      <dgm:t>
        <a:bodyPr/>
        <a:lstStyle/>
        <a:p>
          <a:endParaRPr lang="de-DE"/>
        </a:p>
      </dgm:t>
    </dgm:pt>
    <dgm:pt modelId="{07201DBC-DC3B-481D-B09F-9B3CAD0CE719}">
      <dgm:prSet phldrT="[Text]"/>
      <dgm:spPr/>
      <dgm:t>
        <a:bodyPr/>
        <a:lstStyle/>
        <a:p>
          <a:r>
            <a:rPr lang="ru-RU" dirty="0" smtClean="0">
              <a:solidFill>
                <a:srgbClr val="006FB4"/>
              </a:solidFill>
            </a:rPr>
            <a:t>Заключается с Европейской комиссией / Исполнительное агентство по исследованиям (</a:t>
          </a:r>
          <a:r>
            <a:rPr lang="en-US" dirty="0" smtClean="0">
              <a:solidFill>
                <a:srgbClr val="006FB4"/>
              </a:solidFill>
            </a:rPr>
            <a:t>EC/REA</a:t>
          </a:r>
          <a:r>
            <a:rPr lang="ru-RU" dirty="0" smtClean="0">
              <a:solidFill>
                <a:srgbClr val="006FB4"/>
              </a:solidFill>
            </a:rPr>
            <a:t>)</a:t>
          </a:r>
          <a:endParaRPr lang="de-DE" dirty="0">
            <a:solidFill>
              <a:srgbClr val="006FB4"/>
            </a:solidFill>
          </a:endParaRPr>
        </a:p>
      </dgm:t>
    </dgm:pt>
    <dgm:pt modelId="{97ACC6C9-051A-46C3-BC05-8ADD214E67D3}" type="parTrans" cxnId="{BCAFFDA3-ED87-436F-BC73-C9EF8A81636E}">
      <dgm:prSet/>
      <dgm:spPr/>
      <dgm:t>
        <a:bodyPr/>
        <a:lstStyle/>
        <a:p>
          <a:endParaRPr lang="de-DE"/>
        </a:p>
      </dgm:t>
    </dgm:pt>
    <dgm:pt modelId="{D61DCCAA-861E-4712-B647-B4FD967494D0}" type="sibTrans" cxnId="{BCAFFDA3-ED87-436F-BC73-C9EF8A81636E}">
      <dgm:prSet/>
      <dgm:spPr/>
      <dgm:t>
        <a:bodyPr/>
        <a:lstStyle/>
        <a:p>
          <a:endParaRPr lang="de-DE"/>
        </a:p>
      </dgm:t>
    </dgm:pt>
    <dgm:pt modelId="{539611C4-8E9A-4B18-AA58-FB746635895F}">
      <dgm:prSet phldrT="[Text]"/>
      <dgm:spPr/>
      <dgm:t>
        <a:bodyPr/>
        <a:lstStyle/>
        <a:p>
          <a:r>
            <a:rPr lang="ru-RU" i="1" dirty="0" smtClean="0">
              <a:solidFill>
                <a:schemeClr val="bg1"/>
              </a:solidFill>
            </a:rPr>
            <a:t>Соглашение о консорциуме</a:t>
          </a:r>
          <a:endParaRPr lang="de-DE" i="1" dirty="0">
            <a:solidFill>
              <a:schemeClr val="bg1"/>
            </a:solidFill>
          </a:endParaRPr>
        </a:p>
      </dgm:t>
    </dgm:pt>
    <dgm:pt modelId="{F75E756D-6EDA-406B-B255-EAB58FD509AB}" type="parTrans" cxnId="{289B6C98-A408-4A42-BEDB-9CAB970F8987}">
      <dgm:prSet/>
      <dgm:spPr/>
      <dgm:t>
        <a:bodyPr/>
        <a:lstStyle/>
        <a:p>
          <a:endParaRPr lang="de-DE"/>
        </a:p>
      </dgm:t>
    </dgm:pt>
    <dgm:pt modelId="{CD5ED380-BFF1-4BEF-8976-FEE983719581}" type="sibTrans" cxnId="{289B6C98-A408-4A42-BEDB-9CAB970F8987}">
      <dgm:prSet/>
      <dgm:spPr/>
      <dgm:t>
        <a:bodyPr/>
        <a:lstStyle/>
        <a:p>
          <a:endParaRPr lang="de-DE"/>
        </a:p>
      </dgm:t>
    </dgm:pt>
    <dgm:pt modelId="{867F1688-DBD8-4E97-BF45-9D7D697B55D4}">
      <dgm:prSet phldrT="[Text]"/>
      <dgm:spPr/>
      <dgm:t>
        <a:bodyPr/>
        <a:lstStyle/>
        <a:p>
          <a:r>
            <a:rPr lang="ru-RU" dirty="0" smtClean="0">
              <a:solidFill>
                <a:srgbClr val="006FB4"/>
              </a:solidFill>
            </a:rPr>
            <a:t>Заключается между </a:t>
          </a:r>
          <a:r>
            <a:rPr lang="ru-RU" dirty="0" err="1" smtClean="0">
              <a:solidFill>
                <a:srgbClr val="006FB4"/>
              </a:solidFill>
            </a:rPr>
            <a:t>выгодополучателями</a:t>
          </a:r>
          <a:endParaRPr lang="de-DE" dirty="0">
            <a:solidFill>
              <a:srgbClr val="006FB4"/>
            </a:solidFill>
          </a:endParaRPr>
        </a:p>
      </dgm:t>
    </dgm:pt>
    <dgm:pt modelId="{A02AA090-2FA9-4596-BBB4-85C5D71C141E}" type="parTrans" cxnId="{225F8478-CBF0-4171-82D3-A91237149A72}">
      <dgm:prSet/>
      <dgm:spPr/>
      <dgm:t>
        <a:bodyPr/>
        <a:lstStyle/>
        <a:p>
          <a:endParaRPr lang="de-DE"/>
        </a:p>
      </dgm:t>
    </dgm:pt>
    <dgm:pt modelId="{DF413B64-491F-431F-BBA0-5482C149E27E}" type="sibTrans" cxnId="{225F8478-CBF0-4171-82D3-A91237149A72}">
      <dgm:prSet/>
      <dgm:spPr/>
      <dgm:t>
        <a:bodyPr/>
        <a:lstStyle/>
        <a:p>
          <a:endParaRPr lang="de-DE"/>
        </a:p>
      </dgm:t>
    </dgm:pt>
    <dgm:pt modelId="{15B2E7A1-59FC-4E23-BB4A-DB185DABD2A7}">
      <dgm:prSet phldrT="[Text]"/>
      <dgm:spPr/>
      <dgm:t>
        <a:bodyPr/>
        <a:lstStyle/>
        <a:p>
          <a:r>
            <a:rPr lang="ru-RU" dirty="0" smtClean="0">
              <a:solidFill>
                <a:srgbClr val="FABB21"/>
              </a:solidFill>
            </a:rPr>
            <a:t>обязательно</a:t>
          </a:r>
          <a:endParaRPr lang="de-DE" dirty="0">
            <a:solidFill>
              <a:srgbClr val="FABB21"/>
            </a:solidFill>
          </a:endParaRPr>
        </a:p>
      </dgm:t>
    </dgm:pt>
    <dgm:pt modelId="{8DFEABF6-A7FA-43CF-BAC5-74BB32AB6A8B}" type="parTrans" cxnId="{DEF77C08-805A-4BD5-8FD2-BED3749E5373}">
      <dgm:prSet/>
      <dgm:spPr/>
      <dgm:t>
        <a:bodyPr/>
        <a:lstStyle/>
        <a:p>
          <a:endParaRPr lang="de-DE"/>
        </a:p>
      </dgm:t>
    </dgm:pt>
    <dgm:pt modelId="{4C1F671F-8AFF-40F0-AD44-7F0136B4775F}" type="sibTrans" cxnId="{DEF77C08-805A-4BD5-8FD2-BED3749E5373}">
      <dgm:prSet/>
      <dgm:spPr/>
      <dgm:t>
        <a:bodyPr/>
        <a:lstStyle/>
        <a:p>
          <a:endParaRPr lang="de-DE"/>
        </a:p>
      </dgm:t>
    </dgm:pt>
    <dgm:pt modelId="{353FE166-28C3-4817-8832-3FFB5470A2A8}">
      <dgm:prSet phldrT="[Text]"/>
      <dgm:spPr/>
      <dgm:t>
        <a:bodyPr/>
        <a:lstStyle/>
        <a:p>
          <a:r>
            <a:rPr lang="ru-RU" i="1" dirty="0" smtClean="0">
              <a:solidFill>
                <a:schemeClr val="bg1"/>
              </a:solidFill>
            </a:rPr>
            <a:t>Партнерское соглашение</a:t>
          </a:r>
          <a:endParaRPr lang="de-DE" i="1" dirty="0">
            <a:solidFill>
              <a:schemeClr val="bg1"/>
            </a:solidFill>
          </a:endParaRPr>
        </a:p>
      </dgm:t>
    </dgm:pt>
    <dgm:pt modelId="{EC2DFD94-3346-4FE6-82F8-D2EC121783A7}" type="parTrans" cxnId="{69CA5996-8451-4CF2-AD90-AFF8D1392F8E}">
      <dgm:prSet/>
      <dgm:spPr/>
      <dgm:t>
        <a:bodyPr/>
        <a:lstStyle/>
        <a:p>
          <a:endParaRPr lang="de-DE"/>
        </a:p>
      </dgm:t>
    </dgm:pt>
    <dgm:pt modelId="{E5462BB0-94E9-45F1-8407-C7596944A191}" type="sibTrans" cxnId="{69CA5996-8451-4CF2-AD90-AFF8D1392F8E}">
      <dgm:prSet/>
      <dgm:spPr/>
      <dgm:t>
        <a:bodyPr/>
        <a:lstStyle/>
        <a:p>
          <a:endParaRPr lang="de-DE"/>
        </a:p>
      </dgm:t>
    </dgm:pt>
    <dgm:pt modelId="{B4D7D7EB-C0DE-4A30-ADDF-A12C2E8DF85C}">
      <dgm:prSet phldrT="[Text]"/>
      <dgm:spPr/>
      <dgm:t>
        <a:bodyPr/>
        <a:lstStyle/>
        <a:p>
          <a:r>
            <a:rPr lang="ru-RU" dirty="0" smtClean="0">
              <a:solidFill>
                <a:srgbClr val="006FB4"/>
              </a:solidFill>
            </a:rPr>
            <a:t>Заключается с партнерскими организациями</a:t>
          </a:r>
          <a:endParaRPr lang="de-DE" dirty="0">
            <a:solidFill>
              <a:srgbClr val="006FB4"/>
            </a:solidFill>
          </a:endParaRPr>
        </a:p>
      </dgm:t>
    </dgm:pt>
    <dgm:pt modelId="{872044BC-0B20-4ED9-9B27-7BE42C556A0D}" type="parTrans" cxnId="{22D2BA91-0A9A-4742-BAAB-5EA157A39853}">
      <dgm:prSet/>
      <dgm:spPr/>
      <dgm:t>
        <a:bodyPr/>
        <a:lstStyle/>
        <a:p>
          <a:endParaRPr lang="de-DE"/>
        </a:p>
      </dgm:t>
    </dgm:pt>
    <dgm:pt modelId="{297114D1-29D5-4E37-BA68-3B8D2EE58F9A}" type="sibTrans" cxnId="{22D2BA91-0A9A-4742-BAAB-5EA157A39853}">
      <dgm:prSet/>
      <dgm:spPr/>
      <dgm:t>
        <a:bodyPr/>
        <a:lstStyle/>
        <a:p>
          <a:endParaRPr lang="de-DE"/>
        </a:p>
      </dgm:t>
    </dgm:pt>
    <dgm:pt modelId="{FDAD3112-7B8C-48BF-972F-9311A83152CB}">
      <dgm:prSet phldrT="[Text]"/>
      <dgm:spPr/>
      <dgm:t>
        <a:bodyPr/>
        <a:lstStyle/>
        <a:p>
          <a:r>
            <a:rPr lang="ru-RU" dirty="0" smtClean="0">
              <a:solidFill>
                <a:srgbClr val="FFC000"/>
              </a:solidFill>
            </a:rPr>
            <a:t>Соглашение с исследователем</a:t>
          </a:r>
          <a:endParaRPr lang="de-DE" dirty="0">
            <a:solidFill>
              <a:srgbClr val="FFC000"/>
            </a:solidFill>
          </a:endParaRPr>
        </a:p>
      </dgm:t>
    </dgm:pt>
    <dgm:pt modelId="{08A4DC18-6418-4728-8B6C-1E4C7A409C81}" type="parTrans" cxnId="{D6BDEDB6-5D7F-4E4A-9A46-E65F1A1CA25C}">
      <dgm:prSet/>
      <dgm:spPr/>
      <dgm:t>
        <a:bodyPr/>
        <a:lstStyle/>
        <a:p>
          <a:endParaRPr lang="de-DE"/>
        </a:p>
      </dgm:t>
    </dgm:pt>
    <dgm:pt modelId="{8D343EA2-3A07-4575-B926-68E68A6EE62A}" type="sibTrans" cxnId="{D6BDEDB6-5D7F-4E4A-9A46-E65F1A1CA25C}">
      <dgm:prSet/>
      <dgm:spPr/>
      <dgm:t>
        <a:bodyPr/>
        <a:lstStyle/>
        <a:p>
          <a:endParaRPr lang="de-DE"/>
        </a:p>
      </dgm:t>
    </dgm:pt>
    <dgm:pt modelId="{86C7D559-55D3-4C52-A04D-71BCB61E954C}">
      <dgm:prSet phldrT="[Text]"/>
      <dgm:spPr/>
      <dgm:t>
        <a:bodyPr/>
        <a:lstStyle/>
        <a:p>
          <a:r>
            <a:rPr lang="ru-RU" dirty="0" smtClean="0">
              <a:solidFill>
                <a:srgbClr val="006FB4"/>
              </a:solidFill>
            </a:rPr>
            <a:t>Заключается между стипендиатом и принимающим учреждением (на индивидуальной основе, но имеются типовые контракты)</a:t>
          </a:r>
          <a:endParaRPr lang="de-DE" dirty="0">
            <a:solidFill>
              <a:srgbClr val="006FB4"/>
            </a:solidFill>
          </a:endParaRPr>
        </a:p>
      </dgm:t>
    </dgm:pt>
    <dgm:pt modelId="{15D922A1-83BC-43C3-A468-97C971FB33DD}" type="parTrans" cxnId="{95D65F34-6E26-49CE-8AA2-09916879241E}">
      <dgm:prSet/>
      <dgm:spPr/>
      <dgm:t>
        <a:bodyPr/>
        <a:lstStyle/>
        <a:p>
          <a:endParaRPr lang="de-DE"/>
        </a:p>
      </dgm:t>
    </dgm:pt>
    <dgm:pt modelId="{0FCFF2F4-8302-4017-9F08-E5CDBCCA147E}" type="sibTrans" cxnId="{95D65F34-6E26-49CE-8AA2-09916879241E}">
      <dgm:prSet/>
      <dgm:spPr/>
      <dgm:t>
        <a:bodyPr/>
        <a:lstStyle/>
        <a:p>
          <a:endParaRPr lang="de-DE"/>
        </a:p>
      </dgm:t>
    </dgm:pt>
    <dgm:pt modelId="{3717E670-CD1F-40F3-B648-B87EF3DF7B7B}">
      <dgm:prSet phldrT="[Text]"/>
      <dgm:spPr/>
      <dgm:t>
        <a:bodyPr/>
        <a:lstStyle/>
        <a:p>
          <a:r>
            <a:rPr lang="ru-RU" dirty="0" smtClean="0">
              <a:solidFill>
                <a:schemeClr val="bg1"/>
              </a:solidFill>
            </a:rPr>
            <a:t>Дополнительные соглашения</a:t>
          </a:r>
          <a:endParaRPr lang="de-DE" dirty="0">
            <a:solidFill>
              <a:schemeClr val="bg1"/>
            </a:solidFill>
          </a:endParaRPr>
        </a:p>
      </dgm:t>
    </dgm:pt>
    <dgm:pt modelId="{BDE33415-3434-459F-AF7A-D688CE1D3BD0}" type="parTrans" cxnId="{B5395BBC-E416-4E1B-8D33-AA1EDAA6D32B}">
      <dgm:prSet/>
      <dgm:spPr/>
      <dgm:t>
        <a:bodyPr/>
        <a:lstStyle/>
        <a:p>
          <a:endParaRPr lang="de-DE"/>
        </a:p>
      </dgm:t>
    </dgm:pt>
    <dgm:pt modelId="{5746D6DB-FCEC-4900-BDDB-558C2CEF4D8F}" type="sibTrans" cxnId="{B5395BBC-E416-4E1B-8D33-AA1EDAA6D32B}">
      <dgm:prSet/>
      <dgm:spPr/>
      <dgm:t>
        <a:bodyPr/>
        <a:lstStyle/>
        <a:p>
          <a:endParaRPr lang="de-DE"/>
        </a:p>
      </dgm:t>
    </dgm:pt>
    <dgm:pt modelId="{89BAE307-A2A6-457F-A40F-DE2045A78506}">
      <dgm:prSet phldrT="[Text]"/>
      <dgm:spPr/>
      <dgm:t>
        <a:bodyPr/>
        <a:lstStyle/>
        <a:p>
          <a:r>
            <a:rPr lang="ru-RU" dirty="0" smtClean="0">
              <a:solidFill>
                <a:srgbClr val="006FB4"/>
              </a:solidFill>
            </a:rPr>
            <a:t>Например, соглашение о конфиденциальности, которое должно быть подписано между прибывшим и принимающим учреждением (если такое соглашение не было подписано в рамках Партнерского соглашения или Соглашения с исследователем)</a:t>
          </a:r>
          <a:endParaRPr lang="de-DE" dirty="0">
            <a:solidFill>
              <a:srgbClr val="006FB4"/>
            </a:solidFill>
          </a:endParaRPr>
        </a:p>
      </dgm:t>
    </dgm:pt>
    <dgm:pt modelId="{DD1B6BCE-CA44-4EF9-B758-27C037A75AC5}" type="parTrans" cxnId="{B83E5A40-EC11-469B-A3A6-295BDBC6D809}">
      <dgm:prSet/>
      <dgm:spPr/>
      <dgm:t>
        <a:bodyPr/>
        <a:lstStyle/>
        <a:p>
          <a:endParaRPr lang="de-DE"/>
        </a:p>
      </dgm:t>
    </dgm:pt>
    <dgm:pt modelId="{1940DACC-B9D3-4598-9A4E-A7C8DC0A9211}" type="sibTrans" cxnId="{B83E5A40-EC11-469B-A3A6-295BDBC6D809}">
      <dgm:prSet/>
      <dgm:spPr/>
      <dgm:t>
        <a:bodyPr/>
        <a:lstStyle/>
        <a:p>
          <a:endParaRPr lang="de-DE"/>
        </a:p>
      </dgm:t>
    </dgm:pt>
    <dgm:pt modelId="{22D86697-05F6-4E62-82CA-B4336296B0D3}" type="pres">
      <dgm:prSet presAssocID="{D3DB6C95-37AB-4D64-8E20-5CB7CB3772FC}" presName="linear" presStyleCnt="0">
        <dgm:presLayoutVars>
          <dgm:animLvl val="lvl"/>
          <dgm:resizeHandles val="exact"/>
        </dgm:presLayoutVars>
      </dgm:prSet>
      <dgm:spPr/>
      <dgm:t>
        <a:bodyPr/>
        <a:lstStyle/>
        <a:p>
          <a:endParaRPr lang="en-GB"/>
        </a:p>
      </dgm:t>
    </dgm:pt>
    <dgm:pt modelId="{A212E393-AF4B-4572-8E1F-AC8F61FCD02D}" type="pres">
      <dgm:prSet presAssocID="{634C0963-8926-4FD1-857E-C716D502C4E6}" presName="parentText" presStyleLbl="node1" presStyleIdx="0" presStyleCnt="5" custLinFactNeighborX="-463" custLinFactNeighborY="4102">
        <dgm:presLayoutVars>
          <dgm:chMax val="0"/>
          <dgm:bulletEnabled val="1"/>
        </dgm:presLayoutVars>
      </dgm:prSet>
      <dgm:spPr/>
      <dgm:t>
        <a:bodyPr/>
        <a:lstStyle/>
        <a:p>
          <a:endParaRPr lang="en-GB"/>
        </a:p>
      </dgm:t>
    </dgm:pt>
    <dgm:pt modelId="{5946F242-594E-4B7C-9CEF-4B6C43ADD271}" type="pres">
      <dgm:prSet presAssocID="{634C0963-8926-4FD1-857E-C716D502C4E6}" presName="childText" presStyleLbl="revTx" presStyleIdx="0" presStyleCnt="5">
        <dgm:presLayoutVars>
          <dgm:bulletEnabled val="1"/>
        </dgm:presLayoutVars>
      </dgm:prSet>
      <dgm:spPr/>
      <dgm:t>
        <a:bodyPr/>
        <a:lstStyle/>
        <a:p>
          <a:endParaRPr lang="en-GB"/>
        </a:p>
      </dgm:t>
    </dgm:pt>
    <dgm:pt modelId="{A9E9851E-AB1D-46F3-85F6-980D0039BB58}" type="pres">
      <dgm:prSet presAssocID="{539611C4-8E9A-4B18-AA58-FB746635895F}" presName="parentText" presStyleLbl="node1" presStyleIdx="1" presStyleCnt="5" custLinFactNeighborX="231" custLinFactNeighborY="6647">
        <dgm:presLayoutVars>
          <dgm:chMax val="0"/>
          <dgm:bulletEnabled val="1"/>
        </dgm:presLayoutVars>
      </dgm:prSet>
      <dgm:spPr/>
      <dgm:t>
        <a:bodyPr/>
        <a:lstStyle/>
        <a:p>
          <a:endParaRPr lang="en-GB"/>
        </a:p>
      </dgm:t>
    </dgm:pt>
    <dgm:pt modelId="{749C04FD-4EFF-4140-BE4F-1D7498D8A54E}" type="pres">
      <dgm:prSet presAssocID="{539611C4-8E9A-4B18-AA58-FB746635895F}" presName="childText" presStyleLbl="revTx" presStyleIdx="1" presStyleCnt="5">
        <dgm:presLayoutVars>
          <dgm:bulletEnabled val="1"/>
        </dgm:presLayoutVars>
      </dgm:prSet>
      <dgm:spPr/>
      <dgm:t>
        <a:bodyPr/>
        <a:lstStyle/>
        <a:p>
          <a:endParaRPr lang="en-GB"/>
        </a:p>
      </dgm:t>
    </dgm:pt>
    <dgm:pt modelId="{287EE292-22FB-47DD-9BD7-8A7381F76265}" type="pres">
      <dgm:prSet presAssocID="{353FE166-28C3-4817-8832-3FFB5470A2A8}" presName="parentText" presStyleLbl="node1" presStyleIdx="2" presStyleCnt="5">
        <dgm:presLayoutVars>
          <dgm:chMax val="0"/>
          <dgm:bulletEnabled val="1"/>
        </dgm:presLayoutVars>
      </dgm:prSet>
      <dgm:spPr/>
      <dgm:t>
        <a:bodyPr/>
        <a:lstStyle/>
        <a:p>
          <a:endParaRPr lang="en-GB"/>
        </a:p>
      </dgm:t>
    </dgm:pt>
    <dgm:pt modelId="{2CDC2599-9DCE-485F-8629-31D272E5FDB3}" type="pres">
      <dgm:prSet presAssocID="{353FE166-28C3-4817-8832-3FFB5470A2A8}" presName="childText" presStyleLbl="revTx" presStyleIdx="2" presStyleCnt="5">
        <dgm:presLayoutVars>
          <dgm:bulletEnabled val="1"/>
        </dgm:presLayoutVars>
      </dgm:prSet>
      <dgm:spPr/>
      <dgm:t>
        <a:bodyPr/>
        <a:lstStyle/>
        <a:p>
          <a:endParaRPr lang="en-GB"/>
        </a:p>
      </dgm:t>
    </dgm:pt>
    <dgm:pt modelId="{921F5011-3CAF-4C91-9BBB-B4C7E8B405C2}" type="pres">
      <dgm:prSet presAssocID="{FDAD3112-7B8C-48BF-972F-9311A83152CB}" presName="parentText" presStyleLbl="node1" presStyleIdx="3" presStyleCnt="5">
        <dgm:presLayoutVars>
          <dgm:chMax val="0"/>
          <dgm:bulletEnabled val="1"/>
        </dgm:presLayoutVars>
      </dgm:prSet>
      <dgm:spPr/>
      <dgm:t>
        <a:bodyPr/>
        <a:lstStyle/>
        <a:p>
          <a:endParaRPr lang="en-GB"/>
        </a:p>
      </dgm:t>
    </dgm:pt>
    <dgm:pt modelId="{6260B842-4E3F-47DE-BF03-2B2A3F4838D5}" type="pres">
      <dgm:prSet presAssocID="{FDAD3112-7B8C-48BF-972F-9311A83152CB}" presName="childText" presStyleLbl="revTx" presStyleIdx="3" presStyleCnt="5">
        <dgm:presLayoutVars>
          <dgm:bulletEnabled val="1"/>
        </dgm:presLayoutVars>
      </dgm:prSet>
      <dgm:spPr/>
      <dgm:t>
        <a:bodyPr/>
        <a:lstStyle/>
        <a:p>
          <a:endParaRPr lang="en-GB"/>
        </a:p>
      </dgm:t>
    </dgm:pt>
    <dgm:pt modelId="{22A73D66-6321-435B-B4B9-D3736FFD9E5C}" type="pres">
      <dgm:prSet presAssocID="{3717E670-CD1F-40F3-B648-B87EF3DF7B7B}" presName="parentText" presStyleLbl="node1" presStyleIdx="4" presStyleCnt="5">
        <dgm:presLayoutVars>
          <dgm:chMax val="0"/>
          <dgm:bulletEnabled val="1"/>
        </dgm:presLayoutVars>
      </dgm:prSet>
      <dgm:spPr/>
      <dgm:t>
        <a:bodyPr/>
        <a:lstStyle/>
        <a:p>
          <a:endParaRPr lang="en-GB"/>
        </a:p>
      </dgm:t>
    </dgm:pt>
    <dgm:pt modelId="{49B21D2D-E9F6-4DFD-84B7-C4242504D057}" type="pres">
      <dgm:prSet presAssocID="{3717E670-CD1F-40F3-B648-B87EF3DF7B7B}" presName="childText" presStyleLbl="revTx" presStyleIdx="4" presStyleCnt="5">
        <dgm:presLayoutVars>
          <dgm:bulletEnabled val="1"/>
        </dgm:presLayoutVars>
      </dgm:prSet>
      <dgm:spPr/>
      <dgm:t>
        <a:bodyPr/>
        <a:lstStyle/>
        <a:p>
          <a:endParaRPr lang="en-GB"/>
        </a:p>
      </dgm:t>
    </dgm:pt>
  </dgm:ptLst>
  <dgm:cxnLst>
    <dgm:cxn modelId="{9CCC49EB-59B3-4F04-8A06-7918C8FA5E7E}" type="presOf" srcId="{353FE166-28C3-4817-8832-3FFB5470A2A8}" destId="{287EE292-22FB-47DD-9BD7-8A7381F76265}" srcOrd="0" destOrd="0" presId="urn:microsoft.com/office/officeart/2005/8/layout/vList2"/>
    <dgm:cxn modelId="{DEF77C08-805A-4BD5-8FD2-BED3749E5373}" srcId="{539611C4-8E9A-4B18-AA58-FB746635895F}" destId="{15B2E7A1-59FC-4E23-BB4A-DB185DABD2A7}" srcOrd="1" destOrd="0" parTransId="{8DFEABF6-A7FA-43CF-BAC5-74BB32AB6A8B}" sibTransId="{4C1F671F-8AFF-40F0-AD44-7F0136B4775F}"/>
    <dgm:cxn modelId="{F8E0BC07-968C-4BA2-9F14-FC10AB561AE4}" type="presOf" srcId="{89BAE307-A2A6-457F-A40F-DE2045A78506}" destId="{49B21D2D-E9F6-4DFD-84B7-C4242504D057}" srcOrd="0" destOrd="0" presId="urn:microsoft.com/office/officeart/2005/8/layout/vList2"/>
    <dgm:cxn modelId="{225F8478-CBF0-4171-82D3-A91237149A72}" srcId="{539611C4-8E9A-4B18-AA58-FB746635895F}" destId="{867F1688-DBD8-4E97-BF45-9D7D697B55D4}" srcOrd="0" destOrd="0" parTransId="{A02AA090-2FA9-4596-BBB4-85C5D71C141E}" sibTransId="{DF413B64-491F-431F-BBA0-5482C149E27E}"/>
    <dgm:cxn modelId="{B2E190B2-3D19-47BE-BDF3-7A131EB23A1C}" type="presOf" srcId="{539611C4-8E9A-4B18-AA58-FB746635895F}" destId="{A9E9851E-AB1D-46F3-85F6-980D0039BB58}" srcOrd="0" destOrd="0" presId="urn:microsoft.com/office/officeart/2005/8/layout/vList2"/>
    <dgm:cxn modelId="{DA3CAA5E-2271-453A-B3CB-BC227BDB7CF9}" type="presOf" srcId="{3717E670-CD1F-40F3-B648-B87EF3DF7B7B}" destId="{22A73D66-6321-435B-B4B9-D3736FFD9E5C}" srcOrd="0" destOrd="0" presId="urn:microsoft.com/office/officeart/2005/8/layout/vList2"/>
    <dgm:cxn modelId="{8F8977CA-AFCE-480C-B891-A5A75DFCB05C}" type="presOf" srcId="{634C0963-8926-4FD1-857E-C716D502C4E6}" destId="{A212E393-AF4B-4572-8E1F-AC8F61FCD02D}" srcOrd="0" destOrd="0" presId="urn:microsoft.com/office/officeart/2005/8/layout/vList2"/>
    <dgm:cxn modelId="{BCAFFDA3-ED87-436F-BC73-C9EF8A81636E}" srcId="{634C0963-8926-4FD1-857E-C716D502C4E6}" destId="{07201DBC-DC3B-481D-B09F-9B3CAD0CE719}" srcOrd="0" destOrd="0" parTransId="{97ACC6C9-051A-46C3-BC05-8ADD214E67D3}" sibTransId="{D61DCCAA-861E-4712-B647-B4FD967494D0}"/>
    <dgm:cxn modelId="{358FC32A-87F3-48D8-91F8-3C3DA27D6A94}" type="presOf" srcId="{07201DBC-DC3B-481D-B09F-9B3CAD0CE719}" destId="{5946F242-594E-4B7C-9CEF-4B6C43ADD271}" srcOrd="0" destOrd="0" presId="urn:microsoft.com/office/officeart/2005/8/layout/vList2"/>
    <dgm:cxn modelId="{3011116E-2258-4858-89F3-36DF3B75D58E}" type="presOf" srcId="{86C7D559-55D3-4C52-A04D-71BCB61E954C}" destId="{6260B842-4E3F-47DE-BF03-2B2A3F4838D5}" srcOrd="0" destOrd="0" presId="urn:microsoft.com/office/officeart/2005/8/layout/vList2"/>
    <dgm:cxn modelId="{79D81A59-A509-4966-A33F-60EDD123AA5A}" type="presOf" srcId="{867F1688-DBD8-4E97-BF45-9D7D697B55D4}" destId="{749C04FD-4EFF-4140-BE4F-1D7498D8A54E}" srcOrd="0" destOrd="0" presId="urn:microsoft.com/office/officeart/2005/8/layout/vList2"/>
    <dgm:cxn modelId="{289B6C98-A408-4A42-BEDB-9CAB970F8987}" srcId="{D3DB6C95-37AB-4D64-8E20-5CB7CB3772FC}" destId="{539611C4-8E9A-4B18-AA58-FB746635895F}" srcOrd="1" destOrd="0" parTransId="{F75E756D-6EDA-406B-B255-EAB58FD509AB}" sibTransId="{CD5ED380-BFF1-4BEF-8976-FEE983719581}"/>
    <dgm:cxn modelId="{69CA5996-8451-4CF2-AD90-AFF8D1392F8E}" srcId="{D3DB6C95-37AB-4D64-8E20-5CB7CB3772FC}" destId="{353FE166-28C3-4817-8832-3FFB5470A2A8}" srcOrd="2" destOrd="0" parTransId="{EC2DFD94-3346-4FE6-82F8-D2EC121783A7}" sibTransId="{E5462BB0-94E9-45F1-8407-C7596944A191}"/>
    <dgm:cxn modelId="{B5395BBC-E416-4E1B-8D33-AA1EDAA6D32B}" srcId="{D3DB6C95-37AB-4D64-8E20-5CB7CB3772FC}" destId="{3717E670-CD1F-40F3-B648-B87EF3DF7B7B}" srcOrd="4" destOrd="0" parTransId="{BDE33415-3434-459F-AF7A-D688CE1D3BD0}" sibTransId="{5746D6DB-FCEC-4900-BDDB-558C2CEF4D8F}"/>
    <dgm:cxn modelId="{75BFC8B2-AC7A-4800-A5D0-76620F2268F6}" type="presOf" srcId="{15B2E7A1-59FC-4E23-BB4A-DB185DABD2A7}" destId="{749C04FD-4EFF-4140-BE4F-1D7498D8A54E}" srcOrd="0" destOrd="1" presId="urn:microsoft.com/office/officeart/2005/8/layout/vList2"/>
    <dgm:cxn modelId="{7AB867B5-5759-4C6D-9E25-FC96FDDEFE6E}" type="presOf" srcId="{D3DB6C95-37AB-4D64-8E20-5CB7CB3772FC}" destId="{22D86697-05F6-4E62-82CA-B4336296B0D3}" srcOrd="0" destOrd="0" presId="urn:microsoft.com/office/officeart/2005/8/layout/vList2"/>
    <dgm:cxn modelId="{8598D463-7514-4DBF-A757-DA3CABB8F751}" type="presOf" srcId="{B4D7D7EB-C0DE-4A30-ADDF-A12C2E8DF85C}" destId="{2CDC2599-9DCE-485F-8629-31D272E5FDB3}" srcOrd="0" destOrd="0" presId="urn:microsoft.com/office/officeart/2005/8/layout/vList2"/>
    <dgm:cxn modelId="{B83E5A40-EC11-469B-A3A6-295BDBC6D809}" srcId="{3717E670-CD1F-40F3-B648-B87EF3DF7B7B}" destId="{89BAE307-A2A6-457F-A40F-DE2045A78506}" srcOrd="0" destOrd="0" parTransId="{DD1B6BCE-CA44-4EF9-B758-27C037A75AC5}" sibTransId="{1940DACC-B9D3-4598-9A4E-A7C8DC0A9211}"/>
    <dgm:cxn modelId="{5C8A03E3-DA9C-42E4-87C4-3521AB27DF3C}" type="presOf" srcId="{FDAD3112-7B8C-48BF-972F-9311A83152CB}" destId="{921F5011-3CAF-4C91-9BBB-B4C7E8B405C2}" srcOrd="0" destOrd="0" presId="urn:microsoft.com/office/officeart/2005/8/layout/vList2"/>
    <dgm:cxn modelId="{22D2BA91-0A9A-4742-BAAB-5EA157A39853}" srcId="{353FE166-28C3-4817-8832-3FFB5470A2A8}" destId="{B4D7D7EB-C0DE-4A30-ADDF-A12C2E8DF85C}" srcOrd="0" destOrd="0" parTransId="{872044BC-0B20-4ED9-9B27-7BE42C556A0D}" sibTransId="{297114D1-29D5-4E37-BA68-3B8D2EE58F9A}"/>
    <dgm:cxn modelId="{CC7121D3-E385-4685-AE27-EA701DA1D30E}" srcId="{D3DB6C95-37AB-4D64-8E20-5CB7CB3772FC}" destId="{634C0963-8926-4FD1-857E-C716D502C4E6}" srcOrd="0" destOrd="0" parTransId="{D6A90CF1-58AE-44AC-9B6A-36CE7AD7D993}" sibTransId="{D53B24ED-A9E0-40DD-920B-47CBFD6DD334}"/>
    <dgm:cxn modelId="{95D65F34-6E26-49CE-8AA2-09916879241E}" srcId="{FDAD3112-7B8C-48BF-972F-9311A83152CB}" destId="{86C7D559-55D3-4C52-A04D-71BCB61E954C}" srcOrd="0" destOrd="0" parTransId="{15D922A1-83BC-43C3-A468-97C971FB33DD}" sibTransId="{0FCFF2F4-8302-4017-9F08-E5CDBCCA147E}"/>
    <dgm:cxn modelId="{D6BDEDB6-5D7F-4E4A-9A46-E65F1A1CA25C}" srcId="{D3DB6C95-37AB-4D64-8E20-5CB7CB3772FC}" destId="{FDAD3112-7B8C-48BF-972F-9311A83152CB}" srcOrd="3" destOrd="0" parTransId="{08A4DC18-6418-4728-8B6C-1E4C7A409C81}" sibTransId="{8D343EA2-3A07-4575-B926-68E68A6EE62A}"/>
    <dgm:cxn modelId="{64278940-64D1-4609-8480-5AE642A30BEB}" type="presParOf" srcId="{22D86697-05F6-4E62-82CA-B4336296B0D3}" destId="{A212E393-AF4B-4572-8E1F-AC8F61FCD02D}" srcOrd="0" destOrd="0" presId="urn:microsoft.com/office/officeart/2005/8/layout/vList2"/>
    <dgm:cxn modelId="{40EC9301-033F-48A1-8503-1BCFC53B9E40}" type="presParOf" srcId="{22D86697-05F6-4E62-82CA-B4336296B0D3}" destId="{5946F242-594E-4B7C-9CEF-4B6C43ADD271}" srcOrd="1" destOrd="0" presId="urn:microsoft.com/office/officeart/2005/8/layout/vList2"/>
    <dgm:cxn modelId="{035A635B-3C6F-4110-91B2-28393197DB4F}" type="presParOf" srcId="{22D86697-05F6-4E62-82CA-B4336296B0D3}" destId="{A9E9851E-AB1D-46F3-85F6-980D0039BB58}" srcOrd="2" destOrd="0" presId="urn:microsoft.com/office/officeart/2005/8/layout/vList2"/>
    <dgm:cxn modelId="{51239EF1-C936-49C8-803E-7148D8D98169}" type="presParOf" srcId="{22D86697-05F6-4E62-82CA-B4336296B0D3}" destId="{749C04FD-4EFF-4140-BE4F-1D7498D8A54E}" srcOrd="3" destOrd="0" presId="urn:microsoft.com/office/officeart/2005/8/layout/vList2"/>
    <dgm:cxn modelId="{EE8598EB-A1E6-449F-AB63-C46567F8DB5B}" type="presParOf" srcId="{22D86697-05F6-4E62-82CA-B4336296B0D3}" destId="{287EE292-22FB-47DD-9BD7-8A7381F76265}" srcOrd="4" destOrd="0" presId="urn:microsoft.com/office/officeart/2005/8/layout/vList2"/>
    <dgm:cxn modelId="{0D3DD214-2B01-49D6-91A0-AF44B62CBC4D}" type="presParOf" srcId="{22D86697-05F6-4E62-82CA-B4336296B0D3}" destId="{2CDC2599-9DCE-485F-8629-31D272E5FDB3}" srcOrd="5" destOrd="0" presId="urn:microsoft.com/office/officeart/2005/8/layout/vList2"/>
    <dgm:cxn modelId="{BAAB1003-8E81-44B7-83D5-5570B9F0496B}" type="presParOf" srcId="{22D86697-05F6-4E62-82CA-B4336296B0D3}" destId="{921F5011-3CAF-4C91-9BBB-B4C7E8B405C2}" srcOrd="6" destOrd="0" presId="urn:microsoft.com/office/officeart/2005/8/layout/vList2"/>
    <dgm:cxn modelId="{C01DE4B0-093B-4FD0-A6DA-D46FC6D3C0B9}" type="presParOf" srcId="{22D86697-05F6-4E62-82CA-B4336296B0D3}" destId="{6260B842-4E3F-47DE-BF03-2B2A3F4838D5}" srcOrd="7" destOrd="0" presId="urn:microsoft.com/office/officeart/2005/8/layout/vList2"/>
    <dgm:cxn modelId="{34F2C0B2-7E75-4A3C-8895-6AF308F2988B}" type="presParOf" srcId="{22D86697-05F6-4E62-82CA-B4336296B0D3}" destId="{22A73D66-6321-435B-B4B9-D3736FFD9E5C}" srcOrd="8" destOrd="0" presId="urn:microsoft.com/office/officeart/2005/8/layout/vList2"/>
    <dgm:cxn modelId="{100CEA95-8E59-484D-9E32-22EBB7AD3FDB}" type="presParOf" srcId="{22D86697-05F6-4E62-82CA-B4336296B0D3}" destId="{49B21D2D-E9F6-4DFD-84B7-C4242504D057}"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C260F-EA03-48C2-A118-1AA7D7753D7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607BF718-0403-456B-8850-33BD661D9074}">
      <dgm:prSet phldrT="[Text]" custT="1"/>
      <dgm:spPr>
        <a:xfrm>
          <a:off x="534866" y="0"/>
          <a:ext cx="4777890" cy="668234"/>
        </a:xfrm>
        <a:prstGeom prst="rect">
          <a:avLst/>
        </a:prstGeom>
        <a:noFill/>
        <a:ln>
          <a:noFill/>
        </a:ln>
        <a:effectLst/>
      </dgm:spPr>
      <dgm:t>
        <a:bodyPr/>
        <a:lstStyle/>
        <a:p>
          <a:r>
            <a:rPr lang="ru-RU" sz="2000" dirty="0" smtClean="0">
              <a:solidFill>
                <a:srgbClr val="0070C0"/>
              </a:solidFill>
              <a:latin typeface="Verdana"/>
              <a:ea typeface="+mn-ea"/>
              <a:cs typeface="+mn-cs"/>
            </a:rPr>
            <a:t>Убедитесь, что вы выполняете </a:t>
          </a:r>
          <a:r>
            <a:rPr lang="ru-RU" sz="2000" dirty="0" smtClean="0">
              <a:solidFill>
                <a:srgbClr val="0070C0"/>
              </a:solidFill>
              <a:latin typeface="Arial" panose="020B0604020202020204" pitchFamily="34" charset="0"/>
              <a:ea typeface="+mn-ea"/>
              <a:cs typeface="Arial" panose="020B0604020202020204" pitchFamily="34" charset="0"/>
            </a:rPr>
            <a:t>обязательство</a:t>
          </a:r>
          <a:r>
            <a:rPr lang="ru-RU" sz="2000" dirty="0" smtClean="0">
              <a:solidFill>
                <a:srgbClr val="0070C0"/>
              </a:solidFill>
              <a:latin typeface="Verdana"/>
              <a:ea typeface="+mn-ea"/>
              <a:cs typeface="+mn-cs"/>
            </a:rPr>
            <a:t> защищать</a:t>
          </a:r>
          <a:r>
            <a:rPr lang="en-US" sz="2000" dirty="0" smtClean="0">
              <a:solidFill>
                <a:srgbClr val="0070C0"/>
              </a:solidFill>
              <a:latin typeface="Verdana"/>
              <a:ea typeface="+mn-ea"/>
              <a:cs typeface="+mn-cs"/>
            </a:rPr>
            <a:t>… </a:t>
          </a:r>
          <a:endParaRPr lang="en-US" sz="2000" dirty="0">
            <a:solidFill>
              <a:srgbClr val="0070C0"/>
            </a:solidFill>
            <a:latin typeface="Verdana"/>
            <a:ea typeface="+mn-ea"/>
            <a:cs typeface="+mn-cs"/>
          </a:endParaRPr>
        </a:p>
      </dgm:t>
    </dgm:pt>
    <dgm:pt modelId="{53BFC7EB-C68F-4031-81B3-C9735D34763F}" type="parTrans" cxnId="{621654AE-C1ED-4C5B-938D-49D096A10B28}">
      <dgm:prSet/>
      <dgm:spPr/>
      <dgm:t>
        <a:bodyPr/>
        <a:lstStyle/>
        <a:p>
          <a:endParaRPr lang="en-US"/>
        </a:p>
      </dgm:t>
    </dgm:pt>
    <dgm:pt modelId="{2F153750-B4FE-45F3-9D18-5DC7FC2A6A91}" type="sibTrans" cxnId="{621654AE-C1ED-4C5B-938D-49D096A10B28}">
      <dgm:prSet/>
      <dgm:spPr/>
      <dgm:t>
        <a:bodyPr/>
        <a:lstStyle/>
        <a:p>
          <a:endParaRPr lang="en-US"/>
        </a:p>
      </dgm:t>
    </dgm:pt>
    <dgm:pt modelId="{14F6082E-03B1-4F8D-89DC-81790A78B5AE}">
      <dgm:prSet phldrT="[Text]" custT="1"/>
      <dgm:spPr>
        <a:xfrm>
          <a:off x="4249485" y="2935666"/>
          <a:ext cx="3609730" cy="668234"/>
        </a:xfrm>
        <a:prstGeom prst="rect">
          <a:avLst/>
        </a:prstGeom>
        <a:noFill/>
        <a:ln>
          <a:noFill/>
        </a:ln>
        <a:effectLst/>
      </dgm:spPr>
      <dgm:t>
        <a:bodyPr/>
        <a:lstStyle/>
        <a:p>
          <a:r>
            <a:rPr lang="en-US" sz="2600" dirty="0" smtClean="0">
              <a:solidFill>
                <a:srgbClr val="0070C0"/>
              </a:solidFill>
              <a:latin typeface="Arial" panose="020B0604020202020204" pitchFamily="34" charset="0"/>
              <a:ea typeface="+mn-ea"/>
              <a:cs typeface="Arial" panose="020B0604020202020204" pitchFamily="34" charset="0"/>
            </a:rPr>
            <a:t>…</a:t>
          </a:r>
          <a:r>
            <a:rPr lang="ru-RU" sz="2600" dirty="0" smtClean="0">
              <a:solidFill>
                <a:srgbClr val="0070C0"/>
              </a:solidFill>
              <a:latin typeface="Arial" panose="020B0604020202020204" pitchFamily="34" charset="0"/>
              <a:ea typeface="+mn-ea"/>
              <a:cs typeface="Arial" panose="020B0604020202020204" pitchFamily="34" charset="0"/>
            </a:rPr>
            <a:t>выполняете обязательство распространять</a:t>
          </a:r>
          <a:endParaRPr lang="en-US" sz="2600" dirty="0">
            <a:solidFill>
              <a:srgbClr val="0070C0"/>
            </a:solidFill>
            <a:latin typeface="Arial" panose="020B0604020202020204" pitchFamily="34" charset="0"/>
            <a:ea typeface="+mn-ea"/>
            <a:cs typeface="Arial" panose="020B0604020202020204" pitchFamily="34" charset="0"/>
          </a:endParaRPr>
        </a:p>
      </dgm:t>
    </dgm:pt>
    <dgm:pt modelId="{28380C3C-893A-4DEB-BB89-5A7C6833636C}" type="parTrans" cxnId="{2B4F80EB-D6DE-40C4-BA26-68EFE7C69CFC}">
      <dgm:prSet/>
      <dgm:spPr/>
      <dgm:t>
        <a:bodyPr/>
        <a:lstStyle/>
        <a:p>
          <a:endParaRPr lang="en-US"/>
        </a:p>
      </dgm:t>
    </dgm:pt>
    <dgm:pt modelId="{F35F69C5-BA3C-46C6-9030-FC24E6C4E668}" type="sibTrans" cxnId="{2B4F80EB-D6DE-40C4-BA26-68EFE7C69CFC}">
      <dgm:prSet/>
      <dgm:spPr/>
      <dgm:t>
        <a:bodyPr/>
        <a:lstStyle/>
        <a:p>
          <a:endParaRPr lang="en-US"/>
        </a:p>
      </dgm:t>
    </dgm:pt>
    <dgm:pt modelId="{58BBD51E-B05D-4F2F-88FE-0BE82DE19F2E}" type="pres">
      <dgm:prSet presAssocID="{DD2C260F-EA03-48C2-A118-1AA7D7753D72}" presName="Name0" presStyleCnt="0">
        <dgm:presLayoutVars>
          <dgm:chMax val="7"/>
          <dgm:chPref val="5"/>
        </dgm:presLayoutVars>
      </dgm:prSet>
      <dgm:spPr/>
      <dgm:t>
        <a:bodyPr/>
        <a:lstStyle/>
        <a:p>
          <a:endParaRPr lang="en-GB"/>
        </a:p>
      </dgm:t>
    </dgm:pt>
    <dgm:pt modelId="{66E1041C-FF82-494E-8E2A-DDCC91D8D683}" type="pres">
      <dgm:prSet presAssocID="{DD2C260F-EA03-48C2-A118-1AA7D7753D72}" presName="arrowNode" presStyleLbl="node1" presStyleIdx="0" presStyleCnt="1" custScaleX="77003" custScaleY="88793"/>
      <dgm:spPr>
        <a:xfrm rot="4396374">
          <a:off x="2447553" y="1205121"/>
          <a:ext cx="3341453" cy="1766221"/>
        </a:xfrm>
        <a:prstGeom prst="swooshArrow">
          <a:avLst>
            <a:gd name="adj1" fmla="val 16310"/>
            <a:gd name="adj2" fmla="val 3137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a:p>
      </dgm:t>
    </dgm:pt>
    <dgm:pt modelId="{63E63906-1969-4EAF-A499-7B61FABC3837}" type="pres">
      <dgm:prSet presAssocID="{607BF718-0403-456B-8850-33BD661D9074}" presName="txNode1" presStyleLbl="revTx" presStyleIdx="0" presStyleCnt="2" custScaleX="281082">
        <dgm:presLayoutVars>
          <dgm:bulletEnabled val="1"/>
        </dgm:presLayoutVars>
      </dgm:prSet>
      <dgm:spPr/>
      <dgm:t>
        <a:bodyPr/>
        <a:lstStyle/>
        <a:p>
          <a:endParaRPr lang="en-GB"/>
        </a:p>
      </dgm:t>
    </dgm:pt>
    <dgm:pt modelId="{4C2356D9-0A2E-4FBB-8273-EE801A1C1E0D}" type="pres">
      <dgm:prSet presAssocID="{14F6082E-03B1-4F8D-89DC-81790A78B5AE}" presName="txNode2" presStyleLbl="revTx" presStyleIdx="1" presStyleCnt="2" custScaleX="157146" custLinFactNeighborX="63510" custLinFactNeighborY="-85683">
        <dgm:presLayoutVars>
          <dgm:bulletEnabled val="1"/>
        </dgm:presLayoutVars>
      </dgm:prSet>
      <dgm:spPr/>
      <dgm:t>
        <a:bodyPr/>
        <a:lstStyle/>
        <a:p>
          <a:endParaRPr lang="en-GB"/>
        </a:p>
      </dgm:t>
    </dgm:pt>
  </dgm:ptLst>
  <dgm:cxnLst>
    <dgm:cxn modelId="{621654AE-C1ED-4C5B-938D-49D096A10B28}" srcId="{DD2C260F-EA03-48C2-A118-1AA7D7753D72}" destId="{607BF718-0403-456B-8850-33BD661D9074}" srcOrd="0" destOrd="0" parTransId="{53BFC7EB-C68F-4031-81B3-C9735D34763F}" sibTransId="{2F153750-B4FE-45F3-9D18-5DC7FC2A6A91}"/>
    <dgm:cxn modelId="{4B68650F-0CCB-4A39-A947-80DEEA5C871A}" type="presOf" srcId="{14F6082E-03B1-4F8D-89DC-81790A78B5AE}" destId="{4C2356D9-0A2E-4FBB-8273-EE801A1C1E0D}" srcOrd="0" destOrd="0" presId="urn:microsoft.com/office/officeart/2009/3/layout/DescendingProcess"/>
    <dgm:cxn modelId="{2B4F80EB-D6DE-40C4-BA26-68EFE7C69CFC}" srcId="{DD2C260F-EA03-48C2-A118-1AA7D7753D72}" destId="{14F6082E-03B1-4F8D-89DC-81790A78B5AE}" srcOrd="1" destOrd="0" parTransId="{28380C3C-893A-4DEB-BB89-5A7C6833636C}" sibTransId="{F35F69C5-BA3C-46C6-9030-FC24E6C4E668}"/>
    <dgm:cxn modelId="{364C0254-C608-4EB1-8245-292D0A211073}" type="presOf" srcId="{DD2C260F-EA03-48C2-A118-1AA7D7753D72}" destId="{58BBD51E-B05D-4F2F-88FE-0BE82DE19F2E}" srcOrd="0" destOrd="0" presId="urn:microsoft.com/office/officeart/2009/3/layout/DescendingProcess"/>
    <dgm:cxn modelId="{272E50EA-EF4C-4E83-9D81-4EC84260F666}" type="presOf" srcId="{607BF718-0403-456B-8850-33BD661D9074}" destId="{63E63906-1969-4EAF-A499-7B61FABC3837}" srcOrd="0" destOrd="0" presId="urn:microsoft.com/office/officeart/2009/3/layout/DescendingProcess"/>
    <dgm:cxn modelId="{36592ACC-B0D8-4CD6-9FFF-71E0129F87AE}" type="presParOf" srcId="{58BBD51E-B05D-4F2F-88FE-0BE82DE19F2E}" destId="{66E1041C-FF82-494E-8E2A-DDCC91D8D683}" srcOrd="0" destOrd="0" presId="urn:microsoft.com/office/officeart/2009/3/layout/DescendingProcess"/>
    <dgm:cxn modelId="{CE1BA8A4-C0C5-467B-B2EF-9CB9F482DD76}" type="presParOf" srcId="{58BBD51E-B05D-4F2F-88FE-0BE82DE19F2E}" destId="{63E63906-1969-4EAF-A499-7B61FABC3837}" srcOrd="1" destOrd="0" presId="urn:microsoft.com/office/officeart/2009/3/layout/DescendingProcess"/>
    <dgm:cxn modelId="{3DF8805C-0F71-4269-987C-31F147C261A0}" type="presParOf" srcId="{58BBD51E-B05D-4F2F-88FE-0BE82DE19F2E}" destId="{4C2356D9-0A2E-4FBB-8273-EE801A1C1E0D}" srcOrd="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02AE1C-B11E-4724-8D70-6E741A0ADAF4}" type="doc">
      <dgm:prSet loTypeId="urn:microsoft.com/office/officeart/2005/8/layout/pyramid1" loCatId="pyramid" qsTypeId="urn:microsoft.com/office/officeart/2005/8/quickstyle/simple1" qsCatId="simple" csTypeId="urn:microsoft.com/office/officeart/2005/8/colors/accent1_2" csCatId="accent1" phldr="1"/>
      <dgm:spPr/>
    </dgm:pt>
    <dgm:pt modelId="{AD3F6C5F-0CA0-4112-B79D-8D1C225EEAB4}">
      <dgm:prSet phldrT="[Text]" custT="1"/>
      <dgm:spPr>
        <a:xfrm>
          <a:off x="1557469" y="0"/>
          <a:ext cx="2621021" cy="2181134"/>
        </a:xfrm>
      </dgm:spPr>
      <dgm:t>
        <a:bodyPr/>
        <a:lstStyle/>
        <a:p>
          <a:pPr algn="ctr"/>
          <a:endParaRPr lang="en-US" sz="1600" dirty="0" smtClean="0">
            <a:latin typeface="Verdana"/>
            <a:ea typeface="+mn-ea"/>
            <a:cs typeface="+mn-cs"/>
          </a:endParaRPr>
        </a:p>
        <a:p>
          <a:pPr algn="ctr"/>
          <a:r>
            <a:rPr lang="ru-RU" sz="1200" dirty="0" err="1" smtClean="0">
              <a:solidFill>
                <a:schemeClr val="bg1"/>
              </a:solidFill>
              <a:latin typeface="Verdana"/>
              <a:ea typeface="+mn-ea"/>
              <a:cs typeface="+mn-cs"/>
            </a:rPr>
            <a:t>Спиноф</a:t>
          </a:r>
          <a:r>
            <a:rPr lang="ru-RU" sz="1200" dirty="0" smtClean="0">
              <a:solidFill>
                <a:schemeClr val="bg1"/>
              </a:solidFill>
              <a:latin typeface="Verdana"/>
              <a:ea typeface="+mn-ea"/>
              <a:cs typeface="+mn-cs"/>
            </a:rPr>
            <a:t>, </a:t>
          </a:r>
          <a:br>
            <a:rPr lang="ru-RU" sz="1200" dirty="0" smtClean="0">
              <a:solidFill>
                <a:schemeClr val="bg1"/>
              </a:solidFill>
              <a:latin typeface="Verdana"/>
              <a:ea typeface="+mn-ea"/>
              <a:cs typeface="+mn-cs"/>
            </a:rPr>
          </a:br>
          <a:r>
            <a:rPr lang="ru-RU" sz="1200" dirty="0" smtClean="0">
              <a:solidFill>
                <a:schemeClr val="bg1"/>
              </a:solidFill>
              <a:latin typeface="Verdana"/>
              <a:ea typeface="+mn-ea"/>
              <a:cs typeface="+mn-cs"/>
            </a:rPr>
            <a:t>основанный </a:t>
          </a:r>
          <a:br>
            <a:rPr lang="ru-RU" sz="1200" dirty="0" smtClean="0">
              <a:solidFill>
                <a:schemeClr val="bg1"/>
              </a:solidFill>
              <a:latin typeface="Verdana"/>
              <a:ea typeface="+mn-ea"/>
              <a:cs typeface="+mn-cs"/>
            </a:rPr>
          </a:br>
          <a:r>
            <a:rPr lang="ru-RU" sz="1200" dirty="0" smtClean="0">
              <a:solidFill>
                <a:schemeClr val="bg1"/>
              </a:solidFill>
              <a:latin typeface="Verdana"/>
              <a:ea typeface="+mn-ea"/>
              <a:cs typeface="+mn-cs"/>
            </a:rPr>
            <a:t>на лицензионном</a:t>
          </a:r>
          <a:br>
            <a:rPr lang="ru-RU" sz="1200" dirty="0" smtClean="0">
              <a:solidFill>
                <a:schemeClr val="bg1"/>
              </a:solidFill>
              <a:latin typeface="Verdana"/>
              <a:ea typeface="+mn-ea"/>
              <a:cs typeface="+mn-cs"/>
            </a:rPr>
          </a:br>
          <a:r>
            <a:rPr lang="ru-RU" sz="1200" dirty="0" smtClean="0">
              <a:solidFill>
                <a:schemeClr val="bg1"/>
              </a:solidFill>
              <a:latin typeface="Verdana"/>
              <a:ea typeface="+mn-ea"/>
              <a:cs typeface="+mn-cs"/>
            </a:rPr>
            <a:t> соглашении</a:t>
          </a:r>
          <a:endParaRPr lang="en-US" sz="1200" dirty="0">
            <a:solidFill>
              <a:schemeClr val="bg1"/>
            </a:solidFill>
            <a:latin typeface="Verdana"/>
            <a:ea typeface="+mn-ea"/>
            <a:cs typeface="+mn-cs"/>
          </a:endParaRPr>
        </a:p>
      </dgm:t>
    </dgm:pt>
    <dgm:pt modelId="{3CD8A9BC-9763-41E6-8744-8418BF3FE82F}" type="parTrans" cxnId="{051A2750-10D0-4202-A6A9-B3A84234C983}">
      <dgm:prSet/>
      <dgm:spPr/>
      <dgm:t>
        <a:bodyPr/>
        <a:lstStyle/>
        <a:p>
          <a:endParaRPr lang="en-US"/>
        </a:p>
      </dgm:t>
    </dgm:pt>
    <dgm:pt modelId="{411D3707-F65D-4D7F-BE61-F587C92FC408}" type="sibTrans" cxnId="{051A2750-10D0-4202-A6A9-B3A84234C983}">
      <dgm:prSet/>
      <dgm:spPr/>
      <dgm:t>
        <a:bodyPr/>
        <a:lstStyle/>
        <a:p>
          <a:endParaRPr lang="en-US"/>
        </a:p>
      </dgm:t>
    </dgm:pt>
    <dgm:pt modelId="{3E88BA38-0E5A-41BB-A081-B503F9D36A14}">
      <dgm:prSet phldrT="[Text]" custT="1"/>
      <dgm:spPr>
        <a:xfrm>
          <a:off x="771532" y="2181134"/>
          <a:ext cx="4192895" cy="1292887"/>
        </a:xfrm>
      </dgm:spPr>
      <dgm:t>
        <a:bodyPr/>
        <a:lstStyle/>
        <a:p>
          <a:r>
            <a:rPr lang="ru-RU" sz="2000" dirty="0" smtClean="0">
              <a:solidFill>
                <a:schemeClr val="bg1"/>
              </a:solidFill>
              <a:latin typeface="Verdana"/>
              <a:ea typeface="+mn-ea"/>
              <a:cs typeface="+mn-cs"/>
            </a:rPr>
            <a:t>Лицензия / Передача</a:t>
          </a:r>
        </a:p>
      </dgm:t>
    </dgm:pt>
    <dgm:pt modelId="{598BB29C-AAE0-40BE-88FB-18A4EA151B34}" type="parTrans" cxnId="{34492E93-2C05-4709-87EB-17041B3155D0}">
      <dgm:prSet/>
      <dgm:spPr/>
      <dgm:t>
        <a:bodyPr/>
        <a:lstStyle/>
        <a:p>
          <a:endParaRPr lang="en-US"/>
        </a:p>
      </dgm:t>
    </dgm:pt>
    <dgm:pt modelId="{F7C419CC-BA64-491A-8B42-7A62B028607A}" type="sibTrans" cxnId="{34492E93-2C05-4709-87EB-17041B3155D0}">
      <dgm:prSet/>
      <dgm:spPr/>
      <dgm:t>
        <a:bodyPr/>
        <a:lstStyle/>
        <a:p>
          <a:endParaRPr lang="en-US"/>
        </a:p>
      </dgm:t>
    </dgm:pt>
    <dgm:pt modelId="{C518DDC7-F7D0-48A0-86CE-8207C48BFBC2}">
      <dgm:prSet phldrT="[Text]" custT="1"/>
      <dgm:spPr>
        <a:xfrm>
          <a:off x="0" y="3474022"/>
          <a:ext cx="5735960" cy="1278505"/>
        </a:xfrm>
      </dgm:spPr>
      <dgm:t>
        <a:bodyPr/>
        <a:lstStyle/>
        <a:p>
          <a:r>
            <a:rPr lang="ru-RU" sz="2000" dirty="0" smtClean="0">
              <a:solidFill>
                <a:schemeClr val="bg1"/>
              </a:solidFill>
              <a:latin typeface="Verdana"/>
              <a:ea typeface="+mn-ea"/>
              <a:cs typeface="+mn-cs"/>
            </a:rPr>
            <a:t>Монополия (защищенная правами на ИС)</a:t>
          </a:r>
        </a:p>
      </dgm:t>
    </dgm:pt>
    <dgm:pt modelId="{1C35E8AF-B9EF-4735-A174-2430D3E536EF}" type="parTrans" cxnId="{6726A3F5-F8A3-44C1-826F-488151D1F298}">
      <dgm:prSet/>
      <dgm:spPr/>
      <dgm:t>
        <a:bodyPr/>
        <a:lstStyle/>
        <a:p>
          <a:endParaRPr lang="en-US"/>
        </a:p>
      </dgm:t>
    </dgm:pt>
    <dgm:pt modelId="{548F29C4-558B-48AF-BB8E-15A069664FFB}" type="sibTrans" cxnId="{6726A3F5-F8A3-44C1-826F-488151D1F298}">
      <dgm:prSet/>
      <dgm:spPr/>
      <dgm:t>
        <a:bodyPr/>
        <a:lstStyle/>
        <a:p>
          <a:endParaRPr lang="en-US"/>
        </a:p>
      </dgm:t>
    </dgm:pt>
    <dgm:pt modelId="{3BDC00F2-724B-4A96-8827-96EF654DADAA}" type="pres">
      <dgm:prSet presAssocID="{4D02AE1C-B11E-4724-8D70-6E741A0ADAF4}" presName="Name0" presStyleCnt="0">
        <dgm:presLayoutVars>
          <dgm:dir/>
          <dgm:animLvl val="lvl"/>
          <dgm:resizeHandles val="exact"/>
        </dgm:presLayoutVars>
      </dgm:prSet>
      <dgm:spPr/>
    </dgm:pt>
    <dgm:pt modelId="{E170BDF8-73D1-4F24-B7CB-23BCF0CE113C}" type="pres">
      <dgm:prSet presAssocID="{AD3F6C5F-0CA0-4112-B79D-8D1C225EEAB4}" presName="Name8" presStyleCnt="0"/>
      <dgm:spPr/>
    </dgm:pt>
    <dgm:pt modelId="{BBA5E009-C2C1-4CA7-B538-8B369D1A6D02}" type="pres">
      <dgm:prSet presAssocID="{AD3F6C5F-0CA0-4112-B79D-8D1C225EEAB4}" presName="level" presStyleLbl="node1" presStyleIdx="0" presStyleCnt="3" custScaleX="99565" custScaleY="119050">
        <dgm:presLayoutVars>
          <dgm:chMax val="1"/>
          <dgm:bulletEnabled val="1"/>
        </dgm:presLayoutVars>
      </dgm:prSet>
      <dgm:spPr>
        <a:prstGeom prst="trapezoid">
          <a:avLst>
            <a:gd name="adj" fmla="val 60346"/>
          </a:avLst>
        </a:prstGeom>
      </dgm:spPr>
      <dgm:t>
        <a:bodyPr/>
        <a:lstStyle/>
        <a:p>
          <a:endParaRPr lang="en-GB"/>
        </a:p>
      </dgm:t>
    </dgm:pt>
    <dgm:pt modelId="{4AD3A959-3E6E-4993-834A-1B5ED6E52A07}" type="pres">
      <dgm:prSet presAssocID="{AD3F6C5F-0CA0-4112-B79D-8D1C225EEAB4}" presName="levelTx" presStyleLbl="revTx" presStyleIdx="0" presStyleCnt="0">
        <dgm:presLayoutVars>
          <dgm:chMax val="1"/>
          <dgm:bulletEnabled val="1"/>
        </dgm:presLayoutVars>
      </dgm:prSet>
      <dgm:spPr/>
      <dgm:t>
        <a:bodyPr/>
        <a:lstStyle/>
        <a:p>
          <a:endParaRPr lang="en-GB"/>
        </a:p>
      </dgm:t>
    </dgm:pt>
    <dgm:pt modelId="{4C5B55B6-9CE5-4691-AB51-3A59AC153CFC}" type="pres">
      <dgm:prSet presAssocID="{3E88BA38-0E5A-41BB-A081-B503F9D36A14}" presName="Name8" presStyleCnt="0"/>
      <dgm:spPr/>
    </dgm:pt>
    <dgm:pt modelId="{2046BE52-8F15-4774-95F7-0F800D4D27D6}" type="pres">
      <dgm:prSet presAssocID="{3E88BA38-0E5A-41BB-A081-B503F9D36A14}" presName="level" presStyleLbl="node1" presStyleIdx="1" presStyleCnt="3" custScaleY="70568">
        <dgm:presLayoutVars>
          <dgm:chMax val="1"/>
          <dgm:bulletEnabled val="1"/>
        </dgm:presLayoutVars>
      </dgm:prSet>
      <dgm:spPr>
        <a:prstGeom prst="trapezoid">
          <a:avLst>
            <a:gd name="adj" fmla="val 60346"/>
          </a:avLst>
        </a:prstGeom>
      </dgm:spPr>
      <dgm:t>
        <a:bodyPr/>
        <a:lstStyle/>
        <a:p>
          <a:endParaRPr lang="en-GB"/>
        </a:p>
      </dgm:t>
    </dgm:pt>
    <dgm:pt modelId="{A9D71391-A726-437D-B61C-93D4FD9510DF}" type="pres">
      <dgm:prSet presAssocID="{3E88BA38-0E5A-41BB-A081-B503F9D36A14}" presName="levelTx" presStyleLbl="revTx" presStyleIdx="0" presStyleCnt="0">
        <dgm:presLayoutVars>
          <dgm:chMax val="1"/>
          <dgm:bulletEnabled val="1"/>
        </dgm:presLayoutVars>
      </dgm:prSet>
      <dgm:spPr/>
      <dgm:t>
        <a:bodyPr/>
        <a:lstStyle/>
        <a:p>
          <a:endParaRPr lang="en-GB"/>
        </a:p>
      </dgm:t>
    </dgm:pt>
    <dgm:pt modelId="{660E5F8D-56FA-4214-A9B9-9C807293B5E4}" type="pres">
      <dgm:prSet presAssocID="{C518DDC7-F7D0-48A0-86CE-8207C48BFBC2}" presName="Name8" presStyleCnt="0"/>
      <dgm:spPr/>
    </dgm:pt>
    <dgm:pt modelId="{F0917E04-2B07-4E5E-AC13-10780423FA86}" type="pres">
      <dgm:prSet presAssocID="{C518DDC7-F7D0-48A0-86CE-8207C48BFBC2}" presName="level" presStyleLbl="node1" presStyleIdx="2" presStyleCnt="3" custScaleY="69783" custLinFactNeighborY="2968">
        <dgm:presLayoutVars>
          <dgm:chMax val="1"/>
          <dgm:bulletEnabled val="1"/>
        </dgm:presLayoutVars>
      </dgm:prSet>
      <dgm:spPr>
        <a:prstGeom prst="trapezoid">
          <a:avLst>
            <a:gd name="adj" fmla="val 60346"/>
          </a:avLst>
        </a:prstGeom>
      </dgm:spPr>
      <dgm:t>
        <a:bodyPr/>
        <a:lstStyle/>
        <a:p>
          <a:endParaRPr lang="en-GB"/>
        </a:p>
      </dgm:t>
    </dgm:pt>
    <dgm:pt modelId="{D7923B01-4571-4C02-A443-22B5BDFF7512}" type="pres">
      <dgm:prSet presAssocID="{C518DDC7-F7D0-48A0-86CE-8207C48BFBC2}" presName="levelTx" presStyleLbl="revTx" presStyleIdx="0" presStyleCnt="0">
        <dgm:presLayoutVars>
          <dgm:chMax val="1"/>
          <dgm:bulletEnabled val="1"/>
        </dgm:presLayoutVars>
      </dgm:prSet>
      <dgm:spPr/>
      <dgm:t>
        <a:bodyPr/>
        <a:lstStyle/>
        <a:p>
          <a:endParaRPr lang="en-GB"/>
        </a:p>
      </dgm:t>
    </dgm:pt>
  </dgm:ptLst>
  <dgm:cxnLst>
    <dgm:cxn modelId="{3FE53702-7265-45C6-BAFD-E0D4D6DFD1B0}" type="presOf" srcId="{C518DDC7-F7D0-48A0-86CE-8207C48BFBC2}" destId="{D7923B01-4571-4C02-A443-22B5BDFF7512}" srcOrd="1" destOrd="0" presId="urn:microsoft.com/office/officeart/2005/8/layout/pyramid1"/>
    <dgm:cxn modelId="{B1A0AAB1-B141-4262-91CF-E13AB192F54D}" type="presOf" srcId="{3E88BA38-0E5A-41BB-A081-B503F9D36A14}" destId="{A9D71391-A726-437D-B61C-93D4FD9510DF}" srcOrd="1" destOrd="0" presId="urn:microsoft.com/office/officeart/2005/8/layout/pyramid1"/>
    <dgm:cxn modelId="{34492E93-2C05-4709-87EB-17041B3155D0}" srcId="{4D02AE1C-B11E-4724-8D70-6E741A0ADAF4}" destId="{3E88BA38-0E5A-41BB-A081-B503F9D36A14}" srcOrd="1" destOrd="0" parTransId="{598BB29C-AAE0-40BE-88FB-18A4EA151B34}" sibTransId="{F7C419CC-BA64-491A-8B42-7A62B028607A}"/>
    <dgm:cxn modelId="{6726A3F5-F8A3-44C1-826F-488151D1F298}" srcId="{4D02AE1C-B11E-4724-8D70-6E741A0ADAF4}" destId="{C518DDC7-F7D0-48A0-86CE-8207C48BFBC2}" srcOrd="2" destOrd="0" parTransId="{1C35E8AF-B9EF-4735-A174-2430D3E536EF}" sibTransId="{548F29C4-558B-48AF-BB8E-15A069664FFB}"/>
    <dgm:cxn modelId="{3EF26EC7-A0D0-4FAE-AC29-C76BEC3AF1C6}" type="presOf" srcId="{AD3F6C5F-0CA0-4112-B79D-8D1C225EEAB4}" destId="{4AD3A959-3E6E-4993-834A-1B5ED6E52A07}" srcOrd="1" destOrd="0" presId="urn:microsoft.com/office/officeart/2005/8/layout/pyramid1"/>
    <dgm:cxn modelId="{B4132B35-134F-458D-9C35-782BE184F0A9}" type="presOf" srcId="{4D02AE1C-B11E-4724-8D70-6E741A0ADAF4}" destId="{3BDC00F2-724B-4A96-8827-96EF654DADAA}" srcOrd="0" destOrd="0" presId="urn:microsoft.com/office/officeart/2005/8/layout/pyramid1"/>
    <dgm:cxn modelId="{051A2750-10D0-4202-A6A9-B3A84234C983}" srcId="{4D02AE1C-B11E-4724-8D70-6E741A0ADAF4}" destId="{AD3F6C5F-0CA0-4112-B79D-8D1C225EEAB4}" srcOrd="0" destOrd="0" parTransId="{3CD8A9BC-9763-41E6-8744-8418BF3FE82F}" sibTransId="{411D3707-F65D-4D7F-BE61-F587C92FC408}"/>
    <dgm:cxn modelId="{E3AB7B9B-2328-4F22-9791-169DF53B17D3}" type="presOf" srcId="{C518DDC7-F7D0-48A0-86CE-8207C48BFBC2}" destId="{F0917E04-2B07-4E5E-AC13-10780423FA86}" srcOrd="0" destOrd="0" presId="urn:microsoft.com/office/officeart/2005/8/layout/pyramid1"/>
    <dgm:cxn modelId="{B0DE24F6-3081-4F53-852B-7CC804925798}" type="presOf" srcId="{AD3F6C5F-0CA0-4112-B79D-8D1C225EEAB4}" destId="{BBA5E009-C2C1-4CA7-B538-8B369D1A6D02}" srcOrd="0" destOrd="0" presId="urn:microsoft.com/office/officeart/2005/8/layout/pyramid1"/>
    <dgm:cxn modelId="{5E928FEE-72FD-4A79-9647-20DFF15B3C1C}" type="presOf" srcId="{3E88BA38-0E5A-41BB-A081-B503F9D36A14}" destId="{2046BE52-8F15-4774-95F7-0F800D4D27D6}" srcOrd="0" destOrd="0" presId="urn:microsoft.com/office/officeart/2005/8/layout/pyramid1"/>
    <dgm:cxn modelId="{BA86FCC3-EA6E-4B4A-8B62-2FE2AA7EFD72}" type="presParOf" srcId="{3BDC00F2-724B-4A96-8827-96EF654DADAA}" destId="{E170BDF8-73D1-4F24-B7CB-23BCF0CE113C}" srcOrd="0" destOrd="0" presId="urn:microsoft.com/office/officeart/2005/8/layout/pyramid1"/>
    <dgm:cxn modelId="{BECEAB5B-2CE6-4697-9E15-D580EAC0FD3E}" type="presParOf" srcId="{E170BDF8-73D1-4F24-B7CB-23BCF0CE113C}" destId="{BBA5E009-C2C1-4CA7-B538-8B369D1A6D02}" srcOrd="0" destOrd="0" presId="urn:microsoft.com/office/officeart/2005/8/layout/pyramid1"/>
    <dgm:cxn modelId="{D3CC955C-09EB-4BE2-B3B4-C6EA0D3C1C47}" type="presParOf" srcId="{E170BDF8-73D1-4F24-B7CB-23BCF0CE113C}" destId="{4AD3A959-3E6E-4993-834A-1B5ED6E52A07}" srcOrd="1" destOrd="0" presId="urn:microsoft.com/office/officeart/2005/8/layout/pyramid1"/>
    <dgm:cxn modelId="{67D74D85-ACB8-4FFC-B991-45015F618F42}" type="presParOf" srcId="{3BDC00F2-724B-4A96-8827-96EF654DADAA}" destId="{4C5B55B6-9CE5-4691-AB51-3A59AC153CFC}" srcOrd="1" destOrd="0" presId="urn:microsoft.com/office/officeart/2005/8/layout/pyramid1"/>
    <dgm:cxn modelId="{6403B717-A4E5-42BC-9BA0-EBF692E59C2B}" type="presParOf" srcId="{4C5B55B6-9CE5-4691-AB51-3A59AC153CFC}" destId="{2046BE52-8F15-4774-95F7-0F800D4D27D6}" srcOrd="0" destOrd="0" presId="urn:microsoft.com/office/officeart/2005/8/layout/pyramid1"/>
    <dgm:cxn modelId="{58A57894-207F-4AFF-AA67-CCC917489433}" type="presParOf" srcId="{4C5B55B6-9CE5-4691-AB51-3A59AC153CFC}" destId="{A9D71391-A726-437D-B61C-93D4FD9510DF}" srcOrd="1" destOrd="0" presId="urn:microsoft.com/office/officeart/2005/8/layout/pyramid1"/>
    <dgm:cxn modelId="{3E508558-824C-4868-A267-EE2B51C1D102}" type="presParOf" srcId="{3BDC00F2-724B-4A96-8827-96EF654DADAA}" destId="{660E5F8D-56FA-4214-A9B9-9C807293B5E4}" srcOrd="2" destOrd="0" presId="urn:microsoft.com/office/officeart/2005/8/layout/pyramid1"/>
    <dgm:cxn modelId="{42A0897D-37FC-4407-9D2E-E89086DA1C13}" type="presParOf" srcId="{660E5F8D-56FA-4214-A9B9-9C807293B5E4}" destId="{F0917E04-2B07-4E5E-AC13-10780423FA86}" srcOrd="0" destOrd="0" presId="urn:microsoft.com/office/officeart/2005/8/layout/pyramid1"/>
    <dgm:cxn modelId="{83BDEEA2-2636-4841-A4BF-03E9D9D526D5}" type="presParOf" srcId="{660E5F8D-56FA-4214-A9B9-9C807293B5E4}" destId="{D7923B01-4571-4C02-A443-22B5BDFF751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BC7F3-C581-499D-B919-AD236918B7A7}">
      <dsp:nvSpPr>
        <dsp:cNvPr id="0" name=""/>
        <dsp:cNvSpPr/>
      </dsp:nvSpPr>
      <dsp:spPr>
        <a:xfrm>
          <a:off x="2953" y="509002"/>
          <a:ext cx="2343072" cy="1405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Взаимное доверие</a:t>
          </a:r>
          <a:endParaRPr lang="de-DE" sz="2400" kern="1200" dirty="0"/>
        </a:p>
      </dsp:txBody>
      <dsp:txXfrm>
        <a:off x="2953" y="509002"/>
        <a:ext cx="2343072" cy="1405843"/>
      </dsp:txXfrm>
    </dsp:sp>
    <dsp:sp modelId="{62B4E5AA-75FB-4B9D-B9DC-EF2C65304E38}">
      <dsp:nvSpPr>
        <dsp:cNvPr id="0" name=""/>
        <dsp:cNvSpPr/>
      </dsp:nvSpPr>
      <dsp:spPr>
        <a:xfrm>
          <a:off x="2580333" y="509002"/>
          <a:ext cx="2343072" cy="1405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Управленческий потенциал</a:t>
          </a:r>
        </a:p>
      </dsp:txBody>
      <dsp:txXfrm>
        <a:off x="2580333" y="509002"/>
        <a:ext cx="2343072" cy="1405843"/>
      </dsp:txXfrm>
    </dsp:sp>
    <dsp:sp modelId="{5A0EE66F-EEE7-493A-9120-9BDB06D90F7A}">
      <dsp:nvSpPr>
        <dsp:cNvPr id="0" name=""/>
        <dsp:cNvSpPr/>
      </dsp:nvSpPr>
      <dsp:spPr>
        <a:xfrm>
          <a:off x="5157713" y="509002"/>
          <a:ext cx="2343072" cy="1405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Структуры управления</a:t>
          </a:r>
          <a:endParaRPr lang="de-DE" sz="2400" kern="1200" dirty="0"/>
        </a:p>
      </dsp:txBody>
      <dsp:txXfrm>
        <a:off x="5157713" y="509002"/>
        <a:ext cx="2343072" cy="1405843"/>
      </dsp:txXfrm>
    </dsp:sp>
    <dsp:sp modelId="{8B88DA1C-62EA-43E7-BADD-8123546B35AF}">
      <dsp:nvSpPr>
        <dsp:cNvPr id="0" name=""/>
        <dsp:cNvSpPr/>
      </dsp:nvSpPr>
      <dsp:spPr>
        <a:xfrm>
          <a:off x="7735093" y="509002"/>
          <a:ext cx="2343072" cy="1405843"/>
        </a:xfrm>
        <a:prstGeom prst="rect">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Четкие и прозрачные контракты</a:t>
          </a:r>
          <a:endParaRPr lang="de-DE" sz="2400" kern="1200" dirty="0"/>
        </a:p>
      </dsp:txBody>
      <dsp:txXfrm>
        <a:off x="7735093" y="509002"/>
        <a:ext cx="2343072" cy="1405843"/>
      </dsp:txXfrm>
    </dsp:sp>
    <dsp:sp modelId="{8D01E1CF-9A9B-42DA-95EB-BA54E0F4DB51}">
      <dsp:nvSpPr>
        <dsp:cNvPr id="0" name=""/>
        <dsp:cNvSpPr/>
      </dsp:nvSpPr>
      <dsp:spPr>
        <a:xfrm>
          <a:off x="1291643" y="2149153"/>
          <a:ext cx="2343072" cy="1405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Активное участие всех сторон</a:t>
          </a:r>
          <a:endParaRPr lang="de-DE" sz="2400" kern="1200" dirty="0"/>
        </a:p>
      </dsp:txBody>
      <dsp:txXfrm>
        <a:off x="1291643" y="2149153"/>
        <a:ext cx="2343072" cy="1405843"/>
      </dsp:txXfrm>
    </dsp:sp>
    <dsp:sp modelId="{FCECBECF-F937-46DA-987D-76CD9CB73472}">
      <dsp:nvSpPr>
        <dsp:cNvPr id="0" name=""/>
        <dsp:cNvSpPr/>
      </dsp:nvSpPr>
      <dsp:spPr>
        <a:xfrm>
          <a:off x="3869023" y="2149153"/>
          <a:ext cx="2343072" cy="1405843"/>
        </a:xfrm>
        <a:prstGeom prst="rect">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Соглашения об ИС</a:t>
          </a:r>
          <a:endParaRPr lang="de-DE" sz="2400" kern="1200" dirty="0"/>
        </a:p>
      </dsp:txBody>
      <dsp:txXfrm>
        <a:off x="3869023" y="2149153"/>
        <a:ext cx="2343072" cy="1405843"/>
      </dsp:txXfrm>
    </dsp:sp>
    <dsp:sp modelId="{E0915B5C-AE27-4F52-B1F7-26BC0C52854B}">
      <dsp:nvSpPr>
        <dsp:cNvPr id="0" name=""/>
        <dsp:cNvSpPr/>
      </dsp:nvSpPr>
      <dsp:spPr>
        <a:xfrm>
          <a:off x="6446403" y="2149153"/>
          <a:ext cx="2343072" cy="1405843"/>
        </a:xfrm>
        <a:prstGeom prst="rect">
          <a:avLst/>
        </a:prstGeom>
        <a:solidFill>
          <a:srgbClr val="42A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Стратегия «выигрыш – выигрыш»</a:t>
          </a:r>
          <a:endParaRPr lang="de-DE" sz="2400" kern="1200" dirty="0"/>
        </a:p>
      </dsp:txBody>
      <dsp:txXfrm>
        <a:off x="6446403" y="2149153"/>
        <a:ext cx="2343072" cy="1405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2E393-AF4B-4572-8E1F-AC8F61FCD02D}">
      <dsp:nvSpPr>
        <dsp:cNvPr id="0" name=""/>
        <dsp:cNvSpPr/>
      </dsp:nvSpPr>
      <dsp:spPr>
        <a:xfrm>
          <a:off x="0" y="22556"/>
          <a:ext cx="10369152"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err="1" smtClean="0">
              <a:solidFill>
                <a:srgbClr val="FFC000"/>
              </a:solidFill>
            </a:rPr>
            <a:t>Грантовое</a:t>
          </a:r>
          <a:r>
            <a:rPr lang="ru-RU" sz="1900" kern="1200" dirty="0" smtClean="0">
              <a:solidFill>
                <a:srgbClr val="FFC000"/>
              </a:solidFill>
            </a:rPr>
            <a:t> соглашение</a:t>
          </a:r>
          <a:endParaRPr lang="de-DE" sz="1900" kern="1200" dirty="0">
            <a:solidFill>
              <a:srgbClr val="FFC000"/>
            </a:solidFill>
          </a:endParaRPr>
        </a:p>
      </dsp:txBody>
      <dsp:txXfrm>
        <a:off x="22246" y="44802"/>
        <a:ext cx="10324660" cy="411223"/>
      </dsp:txXfrm>
    </dsp:sp>
    <dsp:sp modelId="{5946F242-594E-4B7C-9CEF-4B6C43ADD271}">
      <dsp:nvSpPr>
        <dsp:cNvPr id="0" name=""/>
        <dsp:cNvSpPr/>
      </dsp:nvSpPr>
      <dsp:spPr>
        <a:xfrm>
          <a:off x="0" y="465364"/>
          <a:ext cx="1036915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2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solidFill>
                <a:srgbClr val="006FB4"/>
              </a:solidFill>
            </a:rPr>
            <a:t>Заключается с Европейской комиссией / Исполнительное агентство по исследованиям (</a:t>
          </a:r>
          <a:r>
            <a:rPr lang="en-US" sz="1500" kern="1200" dirty="0" smtClean="0">
              <a:solidFill>
                <a:srgbClr val="006FB4"/>
              </a:solidFill>
            </a:rPr>
            <a:t>EC/REA</a:t>
          </a:r>
          <a:r>
            <a:rPr lang="ru-RU" sz="1500" kern="1200" dirty="0" smtClean="0">
              <a:solidFill>
                <a:srgbClr val="006FB4"/>
              </a:solidFill>
            </a:rPr>
            <a:t>)</a:t>
          </a:r>
          <a:endParaRPr lang="de-DE" sz="1500" kern="1200" dirty="0">
            <a:solidFill>
              <a:srgbClr val="006FB4"/>
            </a:solidFill>
          </a:endParaRPr>
        </a:p>
      </dsp:txBody>
      <dsp:txXfrm>
        <a:off x="0" y="465364"/>
        <a:ext cx="10369152" cy="314640"/>
      </dsp:txXfrm>
    </dsp:sp>
    <dsp:sp modelId="{A9E9851E-AB1D-46F3-85F6-980D0039BB58}">
      <dsp:nvSpPr>
        <dsp:cNvPr id="0" name=""/>
        <dsp:cNvSpPr/>
      </dsp:nvSpPr>
      <dsp:spPr>
        <a:xfrm>
          <a:off x="0" y="814643"/>
          <a:ext cx="10369152"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i="1" kern="1200" dirty="0" smtClean="0">
              <a:solidFill>
                <a:schemeClr val="bg1"/>
              </a:solidFill>
            </a:rPr>
            <a:t>Соглашение о консорциуме</a:t>
          </a:r>
          <a:endParaRPr lang="de-DE" sz="1900" i="1" kern="1200" dirty="0">
            <a:solidFill>
              <a:schemeClr val="bg1"/>
            </a:solidFill>
          </a:endParaRPr>
        </a:p>
      </dsp:txBody>
      <dsp:txXfrm>
        <a:off x="22246" y="836889"/>
        <a:ext cx="10324660" cy="411223"/>
      </dsp:txXfrm>
    </dsp:sp>
    <dsp:sp modelId="{749C04FD-4EFF-4140-BE4F-1D7498D8A54E}">
      <dsp:nvSpPr>
        <dsp:cNvPr id="0" name=""/>
        <dsp:cNvSpPr/>
      </dsp:nvSpPr>
      <dsp:spPr>
        <a:xfrm>
          <a:off x="0" y="1235719"/>
          <a:ext cx="10369152"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2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solidFill>
                <a:srgbClr val="006FB4"/>
              </a:solidFill>
            </a:rPr>
            <a:t>Заключается между </a:t>
          </a:r>
          <a:r>
            <a:rPr lang="ru-RU" sz="1500" kern="1200" dirty="0" err="1" smtClean="0">
              <a:solidFill>
                <a:srgbClr val="006FB4"/>
              </a:solidFill>
            </a:rPr>
            <a:t>выгодополучателями</a:t>
          </a:r>
          <a:endParaRPr lang="de-DE" sz="1500" kern="1200" dirty="0">
            <a:solidFill>
              <a:srgbClr val="006FB4"/>
            </a:solidFill>
          </a:endParaRPr>
        </a:p>
        <a:p>
          <a:pPr marL="114300" lvl="1" indent="-114300" algn="l" defTabSz="666750">
            <a:lnSpc>
              <a:spcPct val="90000"/>
            </a:lnSpc>
            <a:spcBef>
              <a:spcPct val="0"/>
            </a:spcBef>
            <a:spcAft>
              <a:spcPct val="20000"/>
            </a:spcAft>
            <a:buChar char="••"/>
          </a:pPr>
          <a:r>
            <a:rPr lang="ru-RU" sz="1500" kern="1200" dirty="0" smtClean="0">
              <a:solidFill>
                <a:srgbClr val="FABB21"/>
              </a:solidFill>
            </a:rPr>
            <a:t>обязательно</a:t>
          </a:r>
          <a:endParaRPr lang="de-DE" sz="1500" kern="1200" dirty="0">
            <a:solidFill>
              <a:srgbClr val="FABB21"/>
            </a:solidFill>
          </a:endParaRPr>
        </a:p>
      </dsp:txBody>
      <dsp:txXfrm>
        <a:off x="0" y="1235719"/>
        <a:ext cx="10369152" cy="521122"/>
      </dsp:txXfrm>
    </dsp:sp>
    <dsp:sp modelId="{287EE292-22FB-47DD-9BD7-8A7381F76265}">
      <dsp:nvSpPr>
        <dsp:cNvPr id="0" name=""/>
        <dsp:cNvSpPr/>
      </dsp:nvSpPr>
      <dsp:spPr>
        <a:xfrm>
          <a:off x="0" y="1756842"/>
          <a:ext cx="10369152"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i="1" kern="1200" dirty="0" smtClean="0">
              <a:solidFill>
                <a:schemeClr val="bg1"/>
              </a:solidFill>
            </a:rPr>
            <a:t>Партнерское соглашение</a:t>
          </a:r>
          <a:endParaRPr lang="de-DE" sz="1900" i="1" kern="1200" dirty="0">
            <a:solidFill>
              <a:schemeClr val="bg1"/>
            </a:solidFill>
          </a:endParaRPr>
        </a:p>
      </dsp:txBody>
      <dsp:txXfrm>
        <a:off x="22246" y="1779088"/>
        <a:ext cx="10324660" cy="411223"/>
      </dsp:txXfrm>
    </dsp:sp>
    <dsp:sp modelId="{2CDC2599-9DCE-485F-8629-31D272E5FDB3}">
      <dsp:nvSpPr>
        <dsp:cNvPr id="0" name=""/>
        <dsp:cNvSpPr/>
      </dsp:nvSpPr>
      <dsp:spPr>
        <a:xfrm>
          <a:off x="0" y="2212557"/>
          <a:ext cx="1036915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2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solidFill>
                <a:srgbClr val="006FB4"/>
              </a:solidFill>
            </a:rPr>
            <a:t>Заключается с партнерскими организациями</a:t>
          </a:r>
          <a:endParaRPr lang="de-DE" sz="1500" kern="1200" dirty="0">
            <a:solidFill>
              <a:srgbClr val="006FB4"/>
            </a:solidFill>
          </a:endParaRPr>
        </a:p>
      </dsp:txBody>
      <dsp:txXfrm>
        <a:off x="0" y="2212557"/>
        <a:ext cx="10369152" cy="314640"/>
      </dsp:txXfrm>
    </dsp:sp>
    <dsp:sp modelId="{921F5011-3CAF-4C91-9BBB-B4C7E8B405C2}">
      <dsp:nvSpPr>
        <dsp:cNvPr id="0" name=""/>
        <dsp:cNvSpPr/>
      </dsp:nvSpPr>
      <dsp:spPr>
        <a:xfrm>
          <a:off x="0" y="2527197"/>
          <a:ext cx="10369152"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smtClean="0">
              <a:solidFill>
                <a:srgbClr val="FFC000"/>
              </a:solidFill>
            </a:rPr>
            <a:t>Соглашение с исследователем</a:t>
          </a:r>
          <a:endParaRPr lang="de-DE" sz="1900" kern="1200" dirty="0">
            <a:solidFill>
              <a:srgbClr val="FFC000"/>
            </a:solidFill>
          </a:endParaRPr>
        </a:p>
      </dsp:txBody>
      <dsp:txXfrm>
        <a:off x="22246" y="2549443"/>
        <a:ext cx="10324660" cy="411223"/>
      </dsp:txXfrm>
    </dsp:sp>
    <dsp:sp modelId="{6260B842-4E3F-47DE-BF03-2B2A3F4838D5}">
      <dsp:nvSpPr>
        <dsp:cNvPr id="0" name=""/>
        <dsp:cNvSpPr/>
      </dsp:nvSpPr>
      <dsp:spPr>
        <a:xfrm>
          <a:off x="0" y="2982912"/>
          <a:ext cx="1036915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2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solidFill>
                <a:srgbClr val="006FB4"/>
              </a:solidFill>
            </a:rPr>
            <a:t>Заключается между стипендиатом и принимающим учреждением (на индивидуальной основе, но имеются типовые контракты)</a:t>
          </a:r>
          <a:endParaRPr lang="de-DE" sz="1500" kern="1200" dirty="0">
            <a:solidFill>
              <a:srgbClr val="006FB4"/>
            </a:solidFill>
          </a:endParaRPr>
        </a:p>
      </dsp:txBody>
      <dsp:txXfrm>
        <a:off x="0" y="2982912"/>
        <a:ext cx="10369152" cy="471960"/>
      </dsp:txXfrm>
    </dsp:sp>
    <dsp:sp modelId="{22A73D66-6321-435B-B4B9-D3736FFD9E5C}">
      <dsp:nvSpPr>
        <dsp:cNvPr id="0" name=""/>
        <dsp:cNvSpPr/>
      </dsp:nvSpPr>
      <dsp:spPr>
        <a:xfrm>
          <a:off x="0" y="3454872"/>
          <a:ext cx="10369152"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smtClean="0">
              <a:solidFill>
                <a:schemeClr val="bg1"/>
              </a:solidFill>
            </a:rPr>
            <a:t>Дополнительные соглашения</a:t>
          </a:r>
          <a:endParaRPr lang="de-DE" sz="1900" kern="1200" dirty="0">
            <a:solidFill>
              <a:schemeClr val="bg1"/>
            </a:solidFill>
          </a:endParaRPr>
        </a:p>
      </dsp:txBody>
      <dsp:txXfrm>
        <a:off x="22246" y="3477118"/>
        <a:ext cx="10324660" cy="411223"/>
      </dsp:txXfrm>
    </dsp:sp>
    <dsp:sp modelId="{49B21D2D-E9F6-4DFD-84B7-C4242504D057}">
      <dsp:nvSpPr>
        <dsp:cNvPr id="0" name=""/>
        <dsp:cNvSpPr/>
      </dsp:nvSpPr>
      <dsp:spPr>
        <a:xfrm>
          <a:off x="0" y="3910587"/>
          <a:ext cx="10369152"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2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kern="1200" dirty="0" smtClean="0">
              <a:solidFill>
                <a:srgbClr val="006FB4"/>
              </a:solidFill>
            </a:rPr>
            <a:t>Например, соглашение о конфиденциальности, которое должно быть подписано между прибывшим и принимающим учреждением (если такое соглашение не было подписано в рамках Партнерского соглашения или Соглашения с исследователем)</a:t>
          </a:r>
          <a:endParaRPr lang="de-DE" sz="1500" kern="1200" dirty="0">
            <a:solidFill>
              <a:srgbClr val="006FB4"/>
            </a:solidFill>
          </a:endParaRPr>
        </a:p>
      </dsp:txBody>
      <dsp:txXfrm>
        <a:off x="0" y="3910587"/>
        <a:ext cx="10369152" cy="688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1041C-FF82-494E-8E2A-DDCC91D8D683}">
      <dsp:nvSpPr>
        <dsp:cNvPr id="0" name=""/>
        <dsp:cNvSpPr/>
      </dsp:nvSpPr>
      <dsp:spPr>
        <a:xfrm rot="4396374">
          <a:off x="2447553" y="1205121"/>
          <a:ext cx="3341453" cy="1766221"/>
        </a:xfrm>
        <a:prstGeom prst="swooshArrow">
          <a:avLst>
            <a:gd name="adj1" fmla="val 16310"/>
            <a:gd name="adj2" fmla="val 3137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3E63906-1969-4EAF-A499-7B61FABC3837}">
      <dsp:nvSpPr>
        <dsp:cNvPr id="0" name=""/>
        <dsp:cNvSpPr/>
      </dsp:nvSpPr>
      <dsp:spPr>
        <a:xfrm>
          <a:off x="534866" y="0"/>
          <a:ext cx="4777890" cy="6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ru-RU" sz="2000" kern="1200" dirty="0" smtClean="0">
              <a:solidFill>
                <a:srgbClr val="0070C0"/>
              </a:solidFill>
              <a:latin typeface="Verdana"/>
              <a:ea typeface="+mn-ea"/>
              <a:cs typeface="+mn-cs"/>
            </a:rPr>
            <a:t>Убедитесь, что вы выполняете </a:t>
          </a:r>
          <a:r>
            <a:rPr lang="ru-RU" sz="2000" kern="1200" dirty="0" smtClean="0">
              <a:solidFill>
                <a:srgbClr val="0070C0"/>
              </a:solidFill>
              <a:latin typeface="Arial" panose="020B0604020202020204" pitchFamily="34" charset="0"/>
              <a:ea typeface="+mn-ea"/>
              <a:cs typeface="Arial" panose="020B0604020202020204" pitchFamily="34" charset="0"/>
            </a:rPr>
            <a:t>обязательство</a:t>
          </a:r>
          <a:r>
            <a:rPr lang="ru-RU" sz="2000" kern="1200" dirty="0" smtClean="0">
              <a:solidFill>
                <a:srgbClr val="0070C0"/>
              </a:solidFill>
              <a:latin typeface="Verdana"/>
              <a:ea typeface="+mn-ea"/>
              <a:cs typeface="+mn-cs"/>
            </a:rPr>
            <a:t> защищать</a:t>
          </a:r>
          <a:r>
            <a:rPr lang="en-US" sz="2000" kern="1200" dirty="0" smtClean="0">
              <a:solidFill>
                <a:srgbClr val="0070C0"/>
              </a:solidFill>
              <a:latin typeface="Verdana"/>
              <a:ea typeface="+mn-ea"/>
              <a:cs typeface="+mn-cs"/>
            </a:rPr>
            <a:t>… </a:t>
          </a:r>
          <a:endParaRPr lang="en-US" sz="2000" kern="1200" dirty="0">
            <a:solidFill>
              <a:srgbClr val="0070C0"/>
            </a:solidFill>
            <a:latin typeface="Verdana"/>
            <a:ea typeface="+mn-ea"/>
            <a:cs typeface="+mn-cs"/>
          </a:endParaRPr>
        </a:p>
      </dsp:txBody>
      <dsp:txXfrm>
        <a:off x="534866" y="0"/>
        <a:ext cx="4777890" cy="668234"/>
      </dsp:txXfrm>
    </dsp:sp>
    <dsp:sp modelId="{4C2356D9-0A2E-4FBB-8273-EE801A1C1E0D}">
      <dsp:nvSpPr>
        <dsp:cNvPr id="0" name=""/>
        <dsp:cNvSpPr/>
      </dsp:nvSpPr>
      <dsp:spPr>
        <a:xfrm>
          <a:off x="4249485" y="2935666"/>
          <a:ext cx="3609730" cy="6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lvl="0" algn="ctr" defTabSz="1155700">
            <a:lnSpc>
              <a:spcPct val="90000"/>
            </a:lnSpc>
            <a:spcBef>
              <a:spcPct val="0"/>
            </a:spcBef>
            <a:spcAft>
              <a:spcPct val="35000"/>
            </a:spcAft>
          </a:pPr>
          <a:r>
            <a:rPr lang="en-US" sz="2600" kern="1200" dirty="0" smtClean="0">
              <a:solidFill>
                <a:srgbClr val="0070C0"/>
              </a:solidFill>
              <a:latin typeface="Arial" panose="020B0604020202020204" pitchFamily="34" charset="0"/>
              <a:ea typeface="+mn-ea"/>
              <a:cs typeface="Arial" panose="020B0604020202020204" pitchFamily="34" charset="0"/>
            </a:rPr>
            <a:t>…</a:t>
          </a:r>
          <a:r>
            <a:rPr lang="ru-RU" sz="2600" kern="1200" dirty="0" smtClean="0">
              <a:solidFill>
                <a:srgbClr val="0070C0"/>
              </a:solidFill>
              <a:latin typeface="Arial" panose="020B0604020202020204" pitchFamily="34" charset="0"/>
              <a:ea typeface="+mn-ea"/>
              <a:cs typeface="Arial" panose="020B0604020202020204" pitchFamily="34" charset="0"/>
            </a:rPr>
            <a:t>выполняете обязательство распространять</a:t>
          </a:r>
          <a:endParaRPr lang="en-US" sz="2600" kern="1200" dirty="0">
            <a:solidFill>
              <a:srgbClr val="0070C0"/>
            </a:solidFill>
            <a:latin typeface="Arial" panose="020B0604020202020204" pitchFamily="34" charset="0"/>
            <a:ea typeface="+mn-ea"/>
            <a:cs typeface="Arial" panose="020B0604020202020204" pitchFamily="34" charset="0"/>
          </a:endParaRPr>
        </a:p>
      </dsp:txBody>
      <dsp:txXfrm>
        <a:off x="4249485" y="2935666"/>
        <a:ext cx="3609730" cy="668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E009-C2C1-4CA7-B538-8B369D1A6D02}">
      <dsp:nvSpPr>
        <dsp:cNvPr id="0" name=""/>
        <dsp:cNvSpPr/>
      </dsp:nvSpPr>
      <dsp:spPr>
        <a:xfrm>
          <a:off x="1557469" y="0"/>
          <a:ext cx="2621021" cy="2181134"/>
        </a:xfrm>
        <a:prstGeom prst="trapezoid">
          <a:avLst>
            <a:gd name="adj" fmla="val 6034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smtClean="0">
            <a:latin typeface="Verdana"/>
            <a:ea typeface="+mn-ea"/>
            <a:cs typeface="+mn-cs"/>
          </a:endParaRPr>
        </a:p>
        <a:p>
          <a:pPr lvl="0" algn="ctr" defTabSz="711200">
            <a:lnSpc>
              <a:spcPct val="90000"/>
            </a:lnSpc>
            <a:spcBef>
              <a:spcPct val="0"/>
            </a:spcBef>
            <a:spcAft>
              <a:spcPct val="35000"/>
            </a:spcAft>
          </a:pPr>
          <a:r>
            <a:rPr lang="ru-RU" sz="1200" kern="1200" dirty="0" err="1" smtClean="0">
              <a:solidFill>
                <a:schemeClr val="bg1"/>
              </a:solidFill>
              <a:latin typeface="Verdana"/>
              <a:ea typeface="+mn-ea"/>
              <a:cs typeface="+mn-cs"/>
            </a:rPr>
            <a:t>Спиноф</a:t>
          </a:r>
          <a:r>
            <a:rPr lang="ru-RU" sz="1200" kern="1200" dirty="0" smtClean="0">
              <a:solidFill>
                <a:schemeClr val="bg1"/>
              </a:solidFill>
              <a:latin typeface="Verdana"/>
              <a:ea typeface="+mn-ea"/>
              <a:cs typeface="+mn-cs"/>
            </a:rPr>
            <a:t>, </a:t>
          </a:r>
          <a:br>
            <a:rPr lang="ru-RU" sz="1200" kern="1200" dirty="0" smtClean="0">
              <a:solidFill>
                <a:schemeClr val="bg1"/>
              </a:solidFill>
              <a:latin typeface="Verdana"/>
              <a:ea typeface="+mn-ea"/>
              <a:cs typeface="+mn-cs"/>
            </a:rPr>
          </a:br>
          <a:r>
            <a:rPr lang="ru-RU" sz="1200" kern="1200" dirty="0" smtClean="0">
              <a:solidFill>
                <a:schemeClr val="bg1"/>
              </a:solidFill>
              <a:latin typeface="Verdana"/>
              <a:ea typeface="+mn-ea"/>
              <a:cs typeface="+mn-cs"/>
            </a:rPr>
            <a:t>основанный </a:t>
          </a:r>
          <a:br>
            <a:rPr lang="ru-RU" sz="1200" kern="1200" dirty="0" smtClean="0">
              <a:solidFill>
                <a:schemeClr val="bg1"/>
              </a:solidFill>
              <a:latin typeface="Verdana"/>
              <a:ea typeface="+mn-ea"/>
              <a:cs typeface="+mn-cs"/>
            </a:rPr>
          </a:br>
          <a:r>
            <a:rPr lang="ru-RU" sz="1200" kern="1200" dirty="0" smtClean="0">
              <a:solidFill>
                <a:schemeClr val="bg1"/>
              </a:solidFill>
              <a:latin typeface="Verdana"/>
              <a:ea typeface="+mn-ea"/>
              <a:cs typeface="+mn-cs"/>
            </a:rPr>
            <a:t>на лицензионном</a:t>
          </a:r>
          <a:br>
            <a:rPr lang="ru-RU" sz="1200" kern="1200" dirty="0" smtClean="0">
              <a:solidFill>
                <a:schemeClr val="bg1"/>
              </a:solidFill>
              <a:latin typeface="Verdana"/>
              <a:ea typeface="+mn-ea"/>
              <a:cs typeface="+mn-cs"/>
            </a:rPr>
          </a:br>
          <a:r>
            <a:rPr lang="ru-RU" sz="1200" kern="1200" dirty="0" smtClean="0">
              <a:solidFill>
                <a:schemeClr val="bg1"/>
              </a:solidFill>
              <a:latin typeface="Verdana"/>
              <a:ea typeface="+mn-ea"/>
              <a:cs typeface="+mn-cs"/>
            </a:rPr>
            <a:t> соглашении</a:t>
          </a:r>
          <a:endParaRPr lang="en-US" sz="1200" kern="1200" dirty="0">
            <a:solidFill>
              <a:schemeClr val="bg1"/>
            </a:solidFill>
            <a:latin typeface="Verdana"/>
            <a:ea typeface="+mn-ea"/>
            <a:cs typeface="+mn-cs"/>
          </a:endParaRPr>
        </a:p>
      </dsp:txBody>
      <dsp:txXfrm>
        <a:off x="1557469" y="0"/>
        <a:ext cx="2621021" cy="2181134"/>
      </dsp:txXfrm>
    </dsp:sp>
    <dsp:sp modelId="{2046BE52-8F15-4774-95F7-0F800D4D27D6}">
      <dsp:nvSpPr>
        <dsp:cNvPr id="0" name=""/>
        <dsp:cNvSpPr/>
      </dsp:nvSpPr>
      <dsp:spPr>
        <a:xfrm>
          <a:off x="771532" y="2181134"/>
          <a:ext cx="4192895" cy="1292887"/>
        </a:xfrm>
        <a:prstGeom prst="trapezoid">
          <a:avLst>
            <a:gd name="adj" fmla="val 6034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latin typeface="Verdana"/>
              <a:ea typeface="+mn-ea"/>
              <a:cs typeface="+mn-cs"/>
            </a:rPr>
            <a:t>Лицензия / Передача</a:t>
          </a:r>
        </a:p>
      </dsp:txBody>
      <dsp:txXfrm>
        <a:off x="1505288" y="2181134"/>
        <a:ext cx="2725382" cy="1292887"/>
      </dsp:txXfrm>
    </dsp:sp>
    <dsp:sp modelId="{F0917E04-2B07-4E5E-AC13-10780423FA86}">
      <dsp:nvSpPr>
        <dsp:cNvPr id="0" name=""/>
        <dsp:cNvSpPr/>
      </dsp:nvSpPr>
      <dsp:spPr>
        <a:xfrm>
          <a:off x="0" y="3474022"/>
          <a:ext cx="5735960" cy="1278505"/>
        </a:xfrm>
        <a:prstGeom prst="trapezoid">
          <a:avLst>
            <a:gd name="adj" fmla="val 6034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latin typeface="Verdana"/>
              <a:ea typeface="+mn-ea"/>
              <a:cs typeface="+mn-cs"/>
            </a:rPr>
            <a:t>Монополия (защищенная правами на ИС)</a:t>
          </a:r>
        </a:p>
      </dsp:txBody>
      <dsp:txXfrm>
        <a:off x="1003792" y="3474022"/>
        <a:ext cx="3728374" cy="1278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10B76-41A7-49DD-A56C-8ED344E92D9E}" type="datetimeFigureOut">
              <a:rPr lang="en-GB" smtClean="0"/>
              <a:t>01/09/2020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41B38-D31A-45E5-BAC1-A40B265E17C7}" type="slidenum">
              <a:rPr lang="en-GB" smtClean="0"/>
              <a:t>‹#›</a:t>
            </a:fld>
            <a:endParaRPr lang="en-GB"/>
          </a:p>
        </p:txBody>
      </p:sp>
    </p:spTree>
    <p:extLst>
      <p:ext uri="{BB962C8B-B14F-4D97-AF65-F5344CB8AC3E}">
        <p14:creationId xmlns:p14="http://schemas.microsoft.com/office/powerpoint/2010/main" val="323560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C941B38-D31A-45E5-BAC1-A40B265E17C7}" type="slidenum">
              <a:rPr lang="en-GB" smtClean="0"/>
              <a:t>1</a:t>
            </a:fld>
            <a:endParaRPr lang="en-GB"/>
          </a:p>
        </p:txBody>
      </p:sp>
    </p:spTree>
    <p:extLst>
      <p:ext uri="{BB962C8B-B14F-4D97-AF65-F5344CB8AC3E}">
        <p14:creationId xmlns:p14="http://schemas.microsoft.com/office/powerpoint/2010/main" val="341550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Funded</a:t>
            </a:r>
            <a:r>
              <a:rPr lang="de-DE" dirty="0" smtClean="0"/>
              <a:t> </a:t>
            </a:r>
            <a:r>
              <a:rPr lang="de-DE" dirty="0" err="1" smtClean="0"/>
              <a:t>under</a:t>
            </a:r>
            <a:r>
              <a:rPr lang="de-DE" dirty="0" smtClean="0"/>
              <a:t> H2020, </a:t>
            </a:r>
            <a:r>
              <a:rPr lang="de-DE" dirty="0" err="1" smtClean="0"/>
              <a:t>whereas</a:t>
            </a:r>
            <a:r>
              <a:rPr lang="de-DE" dirty="0" smtClean="0"/>
              <a:t> IPR SME Helpdesks </a:t>
            </a:r>
            <a:r>
              <a:rPr lang="de-DE" dirty="0" err="1" smtClean="0"/>
              <a:t>are</a:t>
            </a:r>
            <a:r>
              <a:rPr lang="de-DE" dirty="0" smtClean="0"/>
              <a:t> </a:t>
            </a:r>
            <a:r>
              <a:rPr lang="de-DE" dirty="0" err="1" smtClean="0"/>
              <a:t>funded</a:t>
            </a:r>
            <a:r>
              <a:rPr lang="de-DE" dirty="0" smtClean="0"/>
              <a:t> </a:t>
            </a:r>
            <a:r>
              <a:rPr lang="de-DE" dirty="0" err="1" smtClean="0"/>
              <a:t>by</a:t>
            </a:r>
            <a:r>
              <a:rPr lang="de-DE" baseline="0" dirty="0" smtClean="0"/>
              <a:t> COSME.</a:t>
            </a:r>
          </a:p>
          <a:p>
            <a:endParaRPr lang="en-US" sz="1200" dirty="0" smtClean="0"/>
          </a:p>
          <a:p>
            <a:r>
              <a:rPr lang="en-US" sz="1200" dirty="0" smtClean="0"/>
              <a:t>+ with</a:t>
            </a:r>
            <a:r>
              <a:rPr lang="en-US" sz="1200" baseline="0" dirty="0" smtClean="0"/>
              <a:t> geographical focus on EU</a:t>
            </a:r>
          </a:p>
          <a:p>
            <a:endParaRPr lang="en-US" sz="1200" baseline="0" dirty="0" smtClean="0"/>
          </a:p>
          <a:p>
            <a:r>
              <a:rPr lang="en-US" sz="1200" dirty="0" smtClean="0"/>
              <a:t>+ understand</a:t>
            </a:r>
            <a:r>
              <a:rPr lang="en-US" sz="1200" baseline="0" dirty="0" smtClean="0"/>
              <a:t> value of IP as a business asset</a:t>
            </a:r>
          </a:p>
          <a:p>
            <a:r>
              <a:rPr lang="en-US" sz="1200" baseline="0" dirty="0" smtClean="0"/>
              <a:t> </a:t>
            </a:r>
          </a:p>
          <a:p>
            <a:r>
              <a:rPr lang="en-US" sz="1200" baseline="0" dirty="0" smtClean="0"/>
              <a:t>+ trying to build capacities</a:t>
            </a:r>
            <a:endParaRPr lang="en-US" sz="1200" dirty="0" smtClean="0"/>
          </a:p>
        </p:txBody>
      </p:sp>
      <p:sp>
        <p:nvSpPr>
          <p:cNvPr id="4" name="Foliennummernplatzhalter 3"/>
          <p:cNvSpPr>
            <a:spLocks noGrp="1"/>
          </p:cNvSpPr>
          <p:nvPr>
            <p:ph type="sldNum" sz="quarter" idx="10"/>
          </p:nvPr>
        </p:nvSpPr>
        <p:spPr/>
        <p:txBody>
          <a:bodyPr/>
          <a:lstStyle/>
          <a:p>
            <a:fld id="{9C941B38-D31A-45E5-BAC1-A40B265E17C7}" type="slidenum">
              <a:rPr lang="en-GB" smtClean="0"/>
              <a:t>2</a:t>
            </a:fld>
            <a:endParaRPr lang="en-GB"/>
          </a:p>
        </p:txBody>
      </p:sp>
    </p:spTree>
    <p:extLst>
      <p:ext uri="{BB962C8B-B14F-4D97-AF65-F5344CB8AC3E}">
        <p14:creationId xmlns:p14="http://schemas.microsoft.com/office/powerpoint/2010/main" val="341065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a:t>
            </a:r>
            <a:r>
              <a:rPr lang="de-DE" baseline="0" dirty="0" smtClean="0"/>
              <a:t> Website</a:t>
            </a:r>
          </a:p>
          <a:p>
            <a:r>
              <a:rPr lang="de-DE" baseline="0" dirty="0" smtClean="0"/>
              <a:t>2 Publications</a:t>
            </a:r>
          </a:p>
          <a:p>
            <a:r>
              <a:rPr lang="de-DE" baseline="0" dirty="0" smtClean="0"/>
              <a:t>3 </a:t>
            </a:r>
            <a:r>
              <a:rPr lang="de-DE" baseline="0" dirty="0" err="1" smtClean="0"/>
              <a:t>Helpline</a:t>
            </a:r>
            <a:endParaRPr lang="de-DE" baseline="0" dirty="0" smtClean="0"/>
          </a:p>
          <a:p>
            <a:r>
              <a:rPr lang="de-DE" baseline="0" dirty="0" smtClean="0"/>
              <a:t>4 Trainings</a:t>
            </a:r>
          </a:p>
          <a:p>
            <a:r>
              <a:rPr lang="de-DE" baseline="0" dirty="0" smtClean="0"/>
              <a:t>5 Events</a:t>
            </a:r>
          </a:p>
          <a:p>
            <a:r>
              <a:rPr lang="de-DE" baseline="0" dirty="0" smtClean="0"/>
              <a:t>6 Stakeholders/ </a:t>
            </a:r>
            <a:r>
              <a:rPr lang="de-DE" baseline="0" dirty="0" err="1" smtClean="0"/>
              <a:t>Ambassadors</a:t>
            </a:r>
            <a:endParaRPr lang="en-GB" dirty="0"/>
          </a:p>
        </p:txBody>
      </p:sp>
      <p:sp>
        <p:nvSpPr>
          <p:cNvPr id="4" name="Foliennummernplatzhalter 3"/>
          <p:cNvSpPr>
            <a:spLocks noGrp="1"/>
          </p:cNvSpPr>
          <p:nvPr>
            <p:ph type="sldNum" sz="quarter" idx="10"/>
          </p:nvPr>
        </p:nvSpPr>
        <p:spPr/>
        <p:txBody>
          <a:bodyPr/>
          <a:lstStyle/>
          <a:p>
            <a:fld id="{9C941B38-D31A-45E5-BAC1-A40B265E17C7}" type="slidenum">
              <a:rPr lang="en-GB" smtClean="0"/>
              <a:t>3</a:t>
            </a:fld>
            <a:endParaRPr lang="en-GB"/>
          </a:p>
        </p:txBody>
      </p:sp>
    </p:spTree>
    <p:extLst>
      <p:ext uri="{BB962C8B-B14F-4D97-AF65-F5344CB8AC3E}">
        <p14:creationId xmlns:p14="http://schemas.microsoft.com/office/powerpoint/2010/main" val="410557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Bulletin:</a:t>
            </a:r>
            <a:r>
              <a:rPr lang="de-DE" baseline="0" dirty="0" smtClean="0"/>
              <a:t> 2 </a:t>
            </a:r>
            <a:r>
              <a:rPr lang="de-DE" baseline="0" dirty="0" err="1" smtClean="0"/>
              <a:t>issues</a:t>
            </a:r>
            <a:r>
              <a:rPr lang="de-DE" baseline="0" dirty="0" smtClean="0"/>
              <a:t> per </a:t>
            </a:r>
            <a:r>
              <a:rPr lang="de-DE" baseline="0" dirty="0" err="1" smtClean="0"/>
              <a:t>year</a:t>
            </a:r>
            <a:endParaRPr lang="de-DE" baseline="0" dirty="0" smtClean="0"/>
          </a:p>
          <a:p>
            <a:endParaRPr lang="de-DE" baseline="0" dirty="0" smtClean="0"/>
          </a:p>
          <a:p>
            <a:r>
              <a:rPr lang="de-DE" baseline="0" dirty="0" smtClean="0"/>
              <a:t>Bi-</a:t>
            </a:r>
            <a:r>
              <a:rPr lang="de-DE" baseline="0" dirty="0" err="1" smtClean="0"/>
              <a:t>weekly</a:t>
            </a:r>
            <a:r>
              <a:rPr lang="de-DE" baseline="0" dirty="0" smtClean="0"/>
              <a:t> </a:t>
            </a:r>
            <a:r>
              <a:rPr lang="de-DE" baseline="0" dirty="0" err="1" smtClean="0"/>
              <a:t>newsletter</a:t>
            </a:r>
            <a:r>
              <a:rPr lang="de-DE" baseline="0" dirty="0" smtClean="0"/>
              <a:t>: 2 </a:t>
            </a:r>
            <a:r>
              <a:rPr lang="de-DE" baseline="0" dirty="0" err="1" smtClean="0"/>
              <a:t>issues</a:t>
            </a:r>
            <a:r>
              <a:rPr lang="de-DE" baseline="0" dirty="0" smtClean="0"/>
              <a:t> per </a:t>
            </a:r>
            <a:r>
              <a:rPr lang="de-DE" baseline="0" dirty="0" err="1" smtClean="0"/>
              <a:t>month</a:t>
            </a:r>
            <a:endParaRPr lang="en-GB" dirty="0"/>
          </a:p>
        </p:txBody>
      </p:sp>
      <p:sp>
        <p:nvSpPr>
          <p:cNvPr id="4" name="Foliennummernplatzhalter 3"/>
          <p:cNvSpPr>
            <a:spLocks noGrp="1"/>
          </p:cNvSpPr>
          <p:nvPr>
            <p:ph type="sldNum" sz="quarter" idx="10"/>
          </p:nvPr>
        </p:nvSpPr>
        <p:spPr/>
        <p:txBody>
          <a:bodyPr/>
          <a:lstStyle/>
          <a:p>
            <a:fld id="{9C941B38-D31A-45E5-BAC1-A40B265E17C7}" type="slidenum">
              <a:rPr lang="en-GB" smtClean="0"/>
              <a:t>4</a:t>
            </a:fld>
            <a:endParaRPr lang="en-GB"/>
          </a:p>
        </p:txBody>
      </p:sp>
    </p:spTree>
    <p:extLst>
      <p:ext uri="{BB962C8B-B14F-4D97-AF65-F5344CB8AC3E}">
        <p14:creationId xmlns:p14="http://schemas.microsoft.com/office/powerpoint/2010/main" val="272210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69690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Arial" charset="0"/>
                <a:ea typeface="+mn-ea"/>
                <a:cs typeface="+mn-cs"/>
              </a:rPr>
              <a:t>As far as we know,</a:t>
            </a:r>
            <a:r>
              <a:rPr lang="en-US" sz="1200" kern="1200" baseline="0" dirty="0">
                <a:solidFill>
                  <a:schemeClr val="tx1"/>
                </a:solidFill>
                <a:effectLst/>
                <a:latin typeface="Arial" charset="0"/>
                <a:ea typeface="+mn-ea"/>
                <a:cs typeface="+mn-cs"/>
              </a:rPr>
              <a:t> there currently exists no Partnership Agreement template created for Horizon 2020 Marie S. Curie Project. </a:t>
            </a:r>
          </a:p>
          <a:p>
            <a:r>
              <a:rPr lang="en-US" sz="1200" kern="1200" baseline="0" dirty="0">
                <a:solidFill>
                  <a:schemeClr val="tx1"/>
                </a:solidFill>
                <a:effectLst/>
                <a:latin typeface="Arial" charset="0"/>
                <a:ea typeface="+mn-ea"/>
                <a:cs typeface="+mn-cs"/>
              </a:rPr>
              <a:t>Template developed by KOWI (joint service platform of the German research Organizations). When and if using this Template the default rules of MSCA in H2020 must be taken in to consideration in terms of ownership of results (article 26 model MSC RISE and ITN Grant Agreements), transfer of project results (article 30.3 of the previous Grant agreement model).</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In some Marie Curie actions, there are associated partner organizations involved in the project. This is the case, for example, in RISE, IF, and IT. These organizations are not signatories of the grant agreement and for this reason they do not receive EU funds. However they can have a very important role in he project: </a:t>
            </a:r>
          </a:p>
          <a:p>
            <a:pPr marL="171450" indent="-171450">
              <a:buFont typeface="Symbol" panose="05050102010706020507" pitchFamily="18" charset="2"/>
              <a:buChar char="-"/>
            </a:pPr>
            <a:r>
              <a:rPr lang="en-US" sz="1200" kern="1200" baseline="0" dirty="0">
                <a:solidFill>
                  <a:schemeClr val="tx1"/>
                </a:solidFill>
                <a:effectLst/>
                <a:latin typeface="Arial" charset="0"/>
                <a:ea typeface="+mn-ea"/>
                <a:cs typeface="+mn-cs"/>
              </a:rPr>
              <a:t>Providing research and transferable skills training,</a:t>
            </a:r>
          </a:p>
          <a:p>
            <a:pPr marL="171450" indent="-171450">
              <a:buFont typeface="Symbol" panose="05050102010706020507" pitchFamily="18" charset="2"/>
              <a:buChar char="-"/>
            </a:pPr>
            <a:r>
              <a:rPr lang="en-US" dirty="0"/>
              <a:t>Providing </a:t>
            </a:r>
            <a:r>
              <a:rPr lang="en-US" dirty="0" err="1"/>
              <a:t>secondment</a:t>
            </a:r>
            <a:r>
              <a:rPr lang="en-US" dirty="0"/>
              <a:t> opportunities</a:t>
            </a:r>
            <a:r>
              <a:rPr lang="en-US" baseline="0" dirty="0"/>
              <a:t>,</a:t>
            </a:r>
          </a:p>
          <a:p>
            <a:pPr marL="171450" indent="-171450">
              <a:buFont typeface="Symbol" panose="05050102010706020507" pitchFamily="18" charset="2"/>
              <a:buChar char="-"/>
            </a:pPr>
            <a:r>
              <a:rPr lang="en-US" baseline="0" dirty="0"/>
              <a:t>Participating in the supervisory board.</a:t>
            </a:r>
          </a:p>
          <a:p>
            <a:pPr marL="171450" indent="-171450">
              <a:buFont typeface="Symbol" panose="05050102010706020507" pitchFamily="18" charset="2"/>
              <a:buChar char="-"/>
            </a:pPr>
            <a:endParaRPr lang="en-US" baseline="0" dirty="0"/>
          </a:p>
          <a:p>
            <a:pPr marL="0" indent="0">
              <a:buFont typeface="Symbol" panose="05050102010706020507" pitchFamily="18" charset="2"/>
              <a:buNone/>
            </a:pPr>
            <a:r>
              <a:rPr lang="en-US" baseline="0" dirty="0"/>
              <a:t>No models currently exist, for H2020. Actually there are existing models for FP7. </a:t>
            </a:r>
            <a:endParaRPr lang="en-US"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87532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sz="1200" b="0" dirty="0">
                <a:solidFill>
                  <a:srgbClr val="FF0000"/>
                </a:solidFill>
              </a:rPr>
              <a:t>As a general rule results</a:t>
            </a:r>
            <a:r>
              <a:rPr lang="en-US" sz="1200" b="0" baseline="0" dirty="0">
                <a:solidFill>
                  <a:srgbClr val="FF0000"/>
                </a:solidFill>
              </a:rPr>
              <a:t> belong to the beneficiary generating them, that is, to the beneficiary that employs the researcher. So if for example the researchers has developed the results alone, outside the beneficiary intervention, staff, knowledge and equipment then only the sending beneficiary will own the results</a:t>
            </a:r>
          </a:p>
          <a:p>
            <a:pPr marL="171450" indent="-171450">
              <a:buFontTx/>
              <a:buChar char="-"/>
            </a:pPr>
            <a:r>
              <a:rPr lang="en-US" sz="1200" b="0" baseline="0" dirty="0">
                <a:solidFill>
                  <a:srgbClr val="FF0000"/>
                </a:solidFill>
              </a:rPr>
              <a:t>Again II24 says the foreground is property of the beneficiary generating it, so in principle it is not possible to contradict the grant agreement, even and in particular in the consortium agreement, by a clause that directly assigns the results generated to another entity. The non European University when signing the consortium agreement (and they must do it if  they want to take part to the project) will have to comply with these provisions. Moreover the researcher, always in force of the grant agreement will always have access to the information at least for the whole duration of the project.</a:t>
            </a:r>
            <a:br>
              <a:rPr lang="en-US" sz="1200" b="0" baseline="0" dirty="0">
                <a:solidFill>
                  <a:srgbClr val="FF0000"/>
                </a:solidFill>
              </a:rPr>
            </a:br>
            <a:r>
              <a:rPr lang="en-US" sz="1200" b="0" baseline="0" dirty="0">
                <a:solidFill>
                  <a:srgbClr val="FF0000"/>
                </a:solidFill>
              </a:rPr>
              <a:t>It is however possible to negotiate on the borders of the grant agreement and, for example, instead of an assignment, maybe the parties could arrange a license agreement. In this case all the limitations that apply for the transfer of the ownership (seen afterwards) do not stand.</a:t>
            </a:r>
            <a:br>
              <a:rPr lang="en-US" sz="1200" b="0" baseline="0" dirty="0">
                <a:solidFill>
                  <a:srgbClr val="FF0000"/>
                </a:solidFill>
              </a:rPr>
            </a:br>
            <a:r>
              <a:rPr lang="en-US" sz="1200" b="0" baseline="0" dirty="0">
                <a:solidFill>
                  <a:srgbClr val="FF0000"/>
                </a:solidFill>
              </a:rPr>
              <a:t>It could also be possible to transfer a part of the ownership, however together with it would go also the obligations, as explained in the previous slides. They would keep on existing also in case of subsequent transfers. Moreover there are special provisions regarding third countries and the Commission may object the transfer of the ownership if such transfer is not in accordance with the interests of developing the competitiveness of the European economy or if it is inconsistent with ethical principles or security considerations. And you need to notify the commission.</a:t>
            </a:r>
          </a:p>
          <a:p>
            <a:pPr marL="171450" indent="-171450">
              <a:buFontTx/>
              <a:buChar char="-"/>
            </a:pPr>
            <a:endParaRPr lang="en-US" sz="1200" b="0" baseline="0" dirty="0">
              <a:solidFill>
                <a:srgbClr val="FF0000"/>
              </a:solidFill>
            </a:endParaRPr>
          </a:p>
          <a:p>
            <a:pPr marL="0" indent="0">
              <a:buFontTx/>
              <a:buNone/>
            </a:pPr>
            <a:r>
              <a:rPr lang="en-US" sz="1200" b="0" baseline="0" dirty="0">
                <a:solidFill>
                  <a:srgbClr val="FF0000"/>
                </a:solidFill>
              </a:rPr>
              <a:t>RESEARCHERS</a:t>
            </a:r>
          </a:p>
          <a:p>
            <a:pPr marL="171450" indent="-171450">
              <a:buFontTx/>
              <a:buChar char="-"/>
            </a:pPr>
            <a:r>
              <a:rPr lang="en-US" sz="1200" b="0" baseline="0" dirty="0">
                <a:solidFill>
                  <a:srgbClr val="FF0000"/>
                </a:solidFill>
              </a:rPr>
              <a:t>This question has to be contextualized. The researcher who wrote us is working in a project and he is scared that once the project is over he will not have the chance not only to exploit the results of the work he has been carrying out but also, he will not have the chance to have access to the data he has produced. During the action of course there is no problem it is the grant agreement upholding such rights. However the Grant Agreement naturally ends with the end of the action, meaning that, unless other provisions have been taken, and the end of it will also end the access right guaranteed to the researcher. </a:t>
            </a:r>
            <a:br>
              <a:rPr lang="en-US" sz="1200" b="0" baseline="0" dirty="0">
                <a:solidFill>
                  <a:srgbClr val="FF0000"/>
                </a:solidFill>
              </a:rPr>
            </a:br>
            <a:r>
              <a:rPr lang="en-US" sz="1200" b="0" baseline="0" dirty="0">
                <a:solidFill>
                  <a:srgbClr val="FF0000"/>
                </a:solidFill>
              </a:rPr>
              <a:t>However one must not forget that under the H2020 scheme the Grant Agreement sets the obligation to exploit the results, and granting access right to the researcher after the consortium agreement expired is one of the most economical way to exploit the results. Also if other solution should be pursued it is always a good idea to keep the developer of the project also during the commercial phase (in case of course of commercial exploitation). In any case in the researcher agreement the subject can be discussed  and fixed.</a:t>
            </a:r>
          </a:p>
          <a:p>
            <a:pPr marL="171450" indent="-171450">
              <a:buFontTx/>
              <a:buChar char="-"/>
            </a:pPr>
            <a:endParaRPr lang="en-US" sz="1200" b="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43</a:t>
            </a:fld>
            <a:endParaRPr lang="en-GB"/>
          </a:p>
        </p:txBody>
      </p:sp>
    </p:spTree>
    <p:extLst>
      <p:ext uri="{BB962C8B-B14F-4D97-AF65-F5344CB8AC3E}">
        <p14:creationId xmlns:p14="http://schemas.microsoft.com/office/powerpoint/2010/main" val="255941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45</a:t>
            </a:fld>
            <a:endParaRPr lang="en-GB"/>
          </a:p>
        </p:txBody>
      </p:sp>
    </p:spTree>
    <p:extLst>
      <p:ext uri="{BB962C8B-B14F-4D97-AF65-F5344CB8AC3E}">
        <p14:creationId xmlns:p14="http://schemas.microsoft.com/office/powerpoint/2010/main" val="260043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3"/>
          <p:cNvSpPr/>
          <p:nvPr userDrawn="1"/>
        </p:nvSpPr>
        <p:spPr>
          <a:xfrm flipV="1">
            <a:off x="0" y="989016"/>
            <a:ext cx="12192000" cy="5868987"/>
          </a:xfrm>
          <a:prstGeom prst="rect">
            <a:avLst/>
          </a:prstGeom>
          <a:solidFill>
            <a:srgbClr val="006FB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3"/>
          <p:cNvSpPr/>
          <p:nvPr userDrawn="1"/>
        </p:nvSpPr>
        <p:spPr>
          <a:xfrm>
            <a:off x="0" y="0"/>
            <a:ext cx="12192000" cy="98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ctrTitle" hasCustomPrompt="1"/>
          </p:nvPr>
        </p:nvSpPr>
        <p:spPr>
          <a:xfrm>
            <a:off x="917376" y="2348880"/>
            <a:ext cx="10363200" cy="1470025"/>
          </a:xfrm>
          <a:prstGeom prst="rect">
            <a:avLst/>
          </a:prstGeom>
        </p:spPr>
        <p:txBody>
          <a:bodyPr/>
          <a:lstStyle>
            <a:lvl1pPr algn="ctr">
              <a:defRPr sz="3600" b="1" baseline="0">
                <a:solidFill>
                  <a:srgbClr val="FABB21"/>
                </a:solidFill>
                <a:latin typeface="Arial" panose="020B0604020202020204" pitchFamily="34" charset="0"/>
                <a:ea typeface="Verdana" panose="020B0604030504040204" pitchFamily="34" charset="0"/>
                <a:cs typeface="Arial" panose="020B0604020202020204" pitchFamily="34" charset="0"/>
              </a:defRPr>
            </a:lvl1pPr>
          </a:lstStyle>
          <a:p>
            <a:r>
              <a:rPr lang="de-DE" dirty="0" smtClean="0"/>
              <a:t>Insert Title </a:t>
            </a:r>
            <a:r>
              <a:rPr lang="de-DE" dirty="0" err="1" smtClean="0"/>
              <a:t>of</a:t>
            </a:r>
            <a:r>
              <a:rPr lang="de-DE" dirty="0" smtClean="0"/>
              <a:t> </a:t>
            </a:r>
            <a:r>
              <a:rPr lang="de-DE" dirty="0" err="1" smtClean="0"/>
              <a:t>Presentation</a:t>
            </a:r>
            <a:endParaRPr lang="en-GB" dirty="0"/>
          </a:p>
        </p:txBody>
      </p:sp>
      <p:sp>
        <p:nvSpPr>
          <p:cNvPr id="3" name="Subtitle 2"/>
          <p:cNvSpPr>
            <a:spLocks noGrp="1"/>
          </p:cNvSpPr>
          <p:nvPr>
            <p:ph type="subTitle" idx="1" hasCustomPrompt="1"/>
          </p:nvPr>
        </p:nvSpPr>
        <p:spPr>
          <a:xfrm>
            <a:off x="1828800" y="3886200"/>
            <a:ext cx="8534400" cy="694928"/>
          </a:xfrm>
          <a:prstGeom prst="rect">
            <a:avLst/>
          </a:prstGeom>
        </p:spPr>
        <p:txBody>
          <a:bodyPr/>
          <a:lstStyle>
            <a:lvl1pPr marL="0" indent="0" algn="ctr">
              <a:buNone/>
              <a:defRPr sz="30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title of event</a:t>
            </a:r>
          </a:p>
        </p:txBody>
      </p:sp>
      <p:sp>
        <p:nvSpPr>
          <p:cNvPr id="4" name="Date Placeholder 3"/>
          <p:cNvSpPr>
            <a:spLocks noGrp="1"/>
          </p:cNvSpPr>
          <p:nvPr>
            <p:ph type="dt" sz="half" idx="10"/>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01/09/2020</a:t>
            </a:fld>
            <a:endParaRPr lang="en-GB" dirty="0"/>
          </a:p>
        </p:txBody>
      </p:sp>
      <p:sp>
        <p:nvSpPr>
          <p:cNvPr id="5" name="Footer Placeholder 4"/>
          <p:cNvSpPr>
            <a:spLocks noGrp="1"/>
          </p:cNvSpPr>
          <p:nvPr>
            <p:ph type="ftr" sz="quarter" idx="11"/>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a:t>
            </a:fld>
            <a:endParaRPr lang="en-GB" dirty="0"/>
          </a:p>
        </p:txBody>
      </p:sp>
      <p:sp>
        <p:nvSpPr>
          <p:cNvPr id="12" name="Textfeld 11"/>
          <p:cNvSpPr txBox="1"/>
          <p:nvPr userDrawn="1"/>
        </p:nvSpPr>
        <p:spPr>
          <a:xfrm>
            <a:off x="9552384" y="514634"/>
            <a:ext cx="2208245" cy="276999"/>
          </a:xfrm>
          <a:prstGeom prst="rect">
            <a:avLst/>
          </a:prstGeom>
          <a:noFill/>
        </p:spPr>
        <p:txBody>
          <a:bodyPr wrap="square" rtlCol="0">
            <a:spAutoFit/>
          </a:bodyPr>
          <a:lstStyle/>
          <a:p>
            <a:pPr algn="r"/>
            <a:r>
              <a:rPr lang="de-DE" sz="1200" dirty="0" smtClean="0">
                <a:solidFill>
                  <a:srgbClr val="006FB4"/>
                </a:solidFill>
                <a:latin typeface="Arial" panose="020B0604020202020204" pitchFamily="34" charset="0"/>
                <a:cs typeface="Arial" panose="020B0604020202020204" pitchFamily="34" charset="0"/>
              </a:rPr>
              <a:t>www.iprhelpdesk.eu</a:t>
            </a:r>
            <a:endParaRPr lang="de-DE" sz="1200" dirty="0">
              <a:solidFill>
                <a:srgbClr val="006FB4"/>
              </a:solidFill>
              <a:latin typeface="Arial" panose="020B0604020202020204" pitchFamily="34" charset="0"/>
              <a:cs typeface="Arial" panose="020B0604020202020204" pitchFamily="34" charset="0"/>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640"/>
            <a:ext cx="2098576" cy="617302"/>
          </a:xfrm>
          <a:prstGeom prst="rect">
            <a:avLst/>
          </a:prstGeom>
        </p:spPr>
      </p:pic>
      <p:sp>
        <p:nvSpPr>
          <p:cNvPr id="17" name="Textplatzhalter 16"/>
          <p:cNvSpPr>
            <a:spLocks noGrp="1"/>
          </p:cNvSpPr>
          <p:nvPr>
            <p:ph type="body" sz="quarter" idx="13" hasCustomPrompt="1"/>
          </p:nvPr>
        </p:nvSpPr>
        <p:spPr>
          <a:xfrm>
            <a:off x="1847155" y="4581128"/>
            <a:ext cx="8497317" cy="792163"/>
          </a:xfrm>
          <a:prstGeom prst="rect">
            <a:avLst/>
          </a:prstGeom>
        </p:spPr>
        <p:txBody>
          <a:bodyPr/>
          <a:lstStyle>
            <a:lvl1pPr marL="0" indent="0" algn="ctr">
              <a:buNone/>
              <a:defRPr sz="3000" baseline="0">
                <a:solidFill>
                  <a:schemeClr val="bg1"/>
                </a:solidFill>
                <a:latin typeface="Arial" panose="020B0604020202020204" pitchFamily="34" charset="0"/>
                <a:cs typeface="Arial" panose="020B0604020202020204" pitchFamily="34" charset="0"/>
              </a:defRPr>
            </a:lvl1pPr>
          </a:lstStyle>
          <a:p>
            <a:pPr lvl="0"/>
            <a:r>
              <a:rPr lang="de-DE" dirty="0" smtClean="0"/>
              <a:t>Insert </a:t>
            </a:r>
            <a:r>
              <a:rPr lang="de-DE" dirty="0" err="1" smtClean="0"/>
              <a:t>name</a:t>
            </a:r>
            <a:r>
              <a:rPr lang="de-DE" dirty="0" smtClean="0"/>
              <a:t> </a:t>
            </a:r>
            <a:r>
              <a:rPr lang="de-DE" dirty="0" err="1" smtClean="0"/>
              <a:t>of</a:t>
            </a:r>
            <a:r>
              <a:rPr lang="de-DE" dirty="0" smtClean="0"/>
              <a:t> </a:t>
            </a:r>
            <a:r>
              <a:rPr lang="de-DE" dirty="0" err="1" smtClean="0"/>
              <a:t>speaker</a:t>
            </a:r>
            <a:r>
              <a:rPr lang="de-DE" dirty="0" smtClean="0"/>
              <a:t>(s), </a:t>
            </a:r>
            <a:r>
              <a:rPr lang="de-DE" dirty="0" err="1" smtClean="0"/>
              <a:t>date</a:t>
            </a:r>
            <a:endParaRPr lang="de-DE" dirty="0"/>
          </a:p>
        </p:txBody>
      </p:sp>
    </p:spTree>
    <p:extLst>
      <p:ext uri="{BB962C8B-B14F-4D97-AF65-F5344CB8AC3E}">
        <p14:creationId xmlns:p14="http://schemas.microsoft.com/office/powerpoint/2010/main" val="232708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1156273"/>
            <a:ext cx="10515600" cy="1058332"/>
          </a:xfrm>
          <a:prstGeom prst="rect">
            <a:avLst/>
          </a:prstGeom>
        </p:spPr>
        <p:txBody>
          <a:bodyPr/>
          <a:lstStyle>
            <a:lvl1pPr>
              <a:defRPr/>
            </a:lvl1pPr>
          </a:lstStyle>
          <a:p>
            <a:r>
              <a:rPr lang="de-DE" dirty="0"/>
              <a:t>Title</a:t>
            </a:r>
          </a:p>
        </p:txBody>
      </p:sp>
      <p:sp>
        <p:nvSpPr>
          <p:cNvPr id="3" name="Inhaltsplatzhalter 2"/>
          <p:cNvSpPr>
            <a:spLocks noGrp="1"/>
          </p:cNvSpPr>
          <p:nvPr>
            <p:ph idx="1"/>
          </p:nvPr>
        </p:nvSpPr>
        <p:spPr>
          <a:xfrm>
            <a:off x="838200" y="2364259"/>
            <a:ext cx="10515600" cy="3812704"/>
          </a:xfrm>
          <a:prstGeom prst="rect">
            <a:avLst/>
          </a:prstGeom>
        </p:spPr>
        <p:txBody>
          <a:bodyPr/>
          <a:lstStyle/>
          <a:p>
            <a:pPr lvl="0"/>
            <a:r>
              <a:rPr lang="de-DE" dirty="0"/>
              <a:t>Text</a:t>
            </a:r>
          </a:p>
          <a:p>
            <a:pPr lvl="1"/>
            <a:r>
              <a:rPr lang="de-DE" dirty="0"/>
              <a:t>Second</a:t>
            </a:r>
          </a:p>
          <a:p>
            <a:pPr lvl="2"/>
            <a:r>
              <a:rPr lang="de-DE" dirty="0"/>
              <a:t>Third</a:t>
            </a:r>
          </a:p>
          <a:p>
            <a:pPr lvl="3"/>
            <a:r>
              <a:rPr lang="de-DE" dirty="0"/>
              <a:t>Fourth</a:t>
            </a:r>
          </a:p>
          <a:p>
            <a:pPr lvl="4"/>
            <a:r>
              <a:rPr lang="de-DE" dirty="0"/>
              <a:t>Fifth</a:t>
            </a:r>
          </a:p>
        </p:txBody>
      </p:sp>
      <p:sp>
        <p:nvSpPr>
          <p:cNvPr id="4" name="Datumsplatzhalter 3"/>
          <p:cNvSpPr>
            <a:spLocks noGrp="1"/>
          </p:cNvSpPr>
          <p:nvPr>
            <p:ph type="dt" sz="half" idx="10"/>
          </p:nvPr>
        </p:nvSpPr>
        <p:spPr/>
        <p:txBody>
          <a:bodyPr/>
          <a:lstStyle/>
          <a:p>
            <a:fld id="{241B5F00-F8CC-4F73-AC7B-1474B1AC9387}" type="datetime1">
              <a:rPr lang="en-GB" smtClean="0"/>
              <a:t>01/09/2020</a:t>
            </a:fld>
            <a:endParaRPr lang="de-DE"/>
          </a:p>
        </p:txBody>
      </p:sp>
      <p:sp>
        <p:nvSpPr>
          <p:cNvPr id="5" name="Fußzeilenplatzhalter 4"/>
          <p:cNvSpPr>
            <a:spLocks noGrp="1"/>
          </p:cNvSpPr>
          <p:nvPr>
            <p:ph type="ftr" sz="quarter" idx="11"/>
          </p:nvPr>
        </p:nvSpPr>
        <p:spPr/>
        <p:txBody>
          <a:bodyPr/>
          <a:lstStyle/>
          <a:p>
            <a:r>
              <a:rPr lang="de-DE" dirty="0" err="1"/>
              <a:t>Footer</a:t>
            </a:r>
            <a:endParaRPr lang="de-DE" dirty="0"/>
          </a:p>
        </p:txBody>
      </p:sp>
      <p:sp>
        <p:nvSpPr>
          <p:cNvPr id="6" name="Foliennummernplatzhalter 5"/>
          <p:cNvSpPr>
            <a:spLocks noGrp="1"/>
          </p:cNvSpPr>
          <p:nvPr>
            <p:ph type="sldNum" sz="quarter" idx="12"/>
          </p:nvPr>
        </p:nvSpPr>
        <p:spPr/>
        <p:txBody>
          <a:bodyPr/>
          <a:lstStyle/>
          <a:p>
            <a:fld id="{40CF6B33-C1A8-41D9-856B-E49A852822DC}" type="slidenum">
              <a:rPr lang="de-DE" smtClean="0"/>
              <a:t>‹#›</a:t>
            </a:fld>
            <a:endParaRPr lang="de-DE"/>
          </a:p>
        </p:txBody>
      </p:sp>
    </p:spTree>
    <p:extLst>
      <p:ext uri="{BB962C8B-B14F-4D97-AF65-F5344CB8AC3E}">
        <p14:creationId xmlns:p14="http://schemas.microsoft.com/office/powerpoint/2010/main" val="409785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07" t="-2292" r="5237" b="41760"/>
          <a:stretch/>
        </p:blipFill>
        <p:spPr>
          <a:xfrm>
            <a:off x="-25123" y="0"/>
            <a:ext cx="12241803" cy="6885384"/>
          </a:xfrm>
          <a:prstGeom prst="rect">
            <a:avLst/>
          </a:prstGeom>
        </p:spPr>
      </p:pic>
      <p:sp>
        <p:nvSpPr>
          <p:cNvPr id="7" name="Rectangle 3"/>
          <p:cNvSpPr/>
          <p:nvPr userDrawn="1"/>
        </p:nvSpPr>
        <p:spPr>
          <a:xfrm>
            <a:off x="-25123" y="0"/>
            <a:ext cx="12241803" cy="98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ctrTitle" hasCustomPrompt="1"/>
          </p:nvPr>
        </p:nvSpPr>
        <p:spPr>
          <a:xfrm>
            <a:off x="914400" y="1700808"/>
            <a:ext cx="10363200" cy="1617028"/>
          </a:xfrm>
          <a:prstGeom prst="rect">
            <a:avLst/>
          </a:prstGeom>
        </p:spPr>
        <p:txBody>
          <a:bodyPr/>
          <a:lstStyle>
            <a:lvl1pPr>
              <a:defRPr sz="3600" b="1" baseline="0">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GB" dirty="0" smtClean="0"/>
              <a:t>Insert Title of Presentation</a:t>
            </a:r>
            <a:br>
              <a:rPr lang="en-GB" dirty="0" smtClean="0"/>
            </a:br>
            <a:endParaRPr lang="en-GB" dirty="0"/>
          </a:p>
        </p:txBody>
      </p:sp>
      <p:sp>
        <p:nvSpPr>
          <p:cNvPr id="3" name="Subtitle 2"/>
          <p:cNvSpPr>
            <a:spLocks noGrp="1"/>
          </p:cNvSpPr>
          <p:nvPr>
            <p:ph type="subTitle" idx="1" hasCustomPrompt="1"/>
          </p:nvPr>
        </p:nvSpPr>
        <p:spPr>
          <a:xfrm>
            <a:off x="1828800" y="3356992"/>
            <a:ext cx="8534400" cy="576064"/>
          </a:xfrm>
          <a:prstGeom prst="rect">
            <a:avLst/>
          </a:prstGeom>
        </p:spPr>
        <p:txBody>
          <a:bodyPr/>
          <a:lstStyle>
            <a:lvl1pPr marL="0" indent="0" algn="ctr">
              <a:buNone/>
              <a:defRPr sz="3000" b="0" baseline="0">
                <a:solidFill>
                  <a:srgbClr val="FABB2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Insert title of event</a:t>
            </a:r>
          </a:p>
        </p:txBody>
      </p:sp>
      <p:sp>
        <p:nvSpPr>
          <p:cNvPr id="4" name="Date Placeholder 3"/>
          <p:cNvSpPr>
            <a:spLocks noGrp="1"/>
          </p:cNvSpPr>
          <p:nvPr>
            <p:ph type="dt" sz="half" idx="10"/>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01/09/2020</a:t>
            </a:fld>
            <a:endParaRPr lang="en-GB" dirty="0"/>
          </a:p>
        </p:txBody>
      </p:sp>
      <p:sp>
        <p:nvSpPr>
          <p:cNvPr id="5" name="Footer Placeholder 4"/>
          <p:cNvSpPr>
            <a:spLocks noGrp="1"/>
          </p:cNvSpPr>
          <p:nvPr>
            <p:ph type="ftr" sz="quarter" idx="11"/>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a:t>
            </a:fld>
            <a:endParaRPr lang="en-GB" dirty="0"/>
          </a:p>
        </p:txBody>
      </p:sp>
      <p:sp>
        <p:nvSpPr>
          <p:cNvPr id="14" name="Textfeld 13"/>
          <p:cNvSpPr txBox="1"/>
          <p:nvPr userDrawn="1"/>
        </p:nvSpPr>
        <p:spPr>
          <a:xfrm>
            <a:off x="9552384" y="514634"/>
            <a:ext cx="2208245" cy="276999"/>
          </a:xfrm>
          <a:prstGeom prst="rect">
            <a:avLst/>
          </a:prstGeom>
          <a:noFill/>
        </p:spPr>
        <p:txBody>
          <a:bodyPr wrap="square" rtlCol="0">
            <a:spAutoFit/>
          </a:bodyPr>
          <a:lstStyle/>
          <a:p>
            <a:pPr algn="r"/>
            <a:r>
              <a:rPr lang="de-DE" sz="1200" dirty="0" smtClean="0">
                <a:solidFill>
                  <a:srgbClr val="004494"/>
                </a:solidFill>
                <a:latin typeface="Arial" panose="020B0604020202020204" pitchFamily="34" charset="0"/>
                <a:cs typeface="Arial" panose="020B0604020202020204" pitchFamily="34" charset="0"/>
              </a:rPr>
              <a:t>www.iprhelpdesk.eu</a:t>
            </a:r>
            <a:endParaRPr lang="de-DE" sz="1200" dirty="0">
              <a:solidFill>
                <a:srgbClr val="004494"/>
              </a:solidFill>
              <a:latin typeface="Arial" panose="020B0604020202020204" pitchFamily="34" charset="0"/>
              <a:cs typeface="Arial" panose="020B0604020202020204" pitchFamily="34" charset="0"/>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188640"/>
            <a:ext cx="2098576" cy="617302"/>
          </a:xfrm>
          <a:prstGeom prst="rect">
            <a:avLst/>
          </a:prstGeom>
        </p:spPr>
      </p:pic>
      <p:sp>
        <p:nvSpPr>
          <p:cNvPr id="10" name="Textplatzhalter 9"/>
          <p:cNvSpPr>
            <a:spLocks noGrp="1"/>
          </p:cNvSpPr>
          <p:nvPr>
            <p:ph type="body" sz="quarter" idx="13" hasCustomPrompt="1"/>
          </p:nvPr>
        </p:nvSpPr>
        <p:spPr>
          <a:xfrm>
            <a:off x="1847528" y="4001571"/>
            <a:ext cx="8534400" cy="576263"/>
          </a:xfrm>
          <a:prstGeom prst="rect">
            <a:avLst/>
          </a:prstGeom>
        </p:spPr>
        <p:txBody>
          <a:bodyPr/>
          <a:lstStyle>
            <a:lvl1pPr marL="0" indent="0" algn="ctr">
              <a:buNone/>
              <a:defRPr sz="3000" baseline="0">
                <a:solidFill>
                  <a:srgbClr val="FFC000"/>
                </a:solidFill>
                <a:latin typeface="Arial" panose="020B0604020202020204" pitchFamily="34" charset="0"/>
                <a:cs typeface="Arial" panose="020B0604020202020204" pitchFamily="34" charset="0"/>
              </a:defRPr>
            </a:lvl1pPr>
          </a:lstStyle>
          <a:p>
            <a:pPr lvl="0"/>
            <a:r>
              <a:rPr lang="de-DE" dirty="0" smtClean="0"/>
              <a:t>Insert </a:t>
            </a:r>
            <a:r>
              <a:rPr lang="de-DE" dirty="0" err="1" smtClean="0"/>
              <a:t>name</a:t>
            </a:r>
            <a:r>
              <a:rPr lang="de-DE" dirty="0" smtClean="0"/>
              <a:t> </a:t>
            </a:r>
            <a:r>
              <a:rPr lang="de-DE" dirty="0" err="1" smtClean="0"/>
              <a:t>of</a:t>
            </a:r>
            <a:r>
              <a:rPr lang="de-DE" dirty="0" smtClean="0"/>
              <a:t> </a:t>
            </a:r>
            <a:r>
              <a:rPr lang="de-DE" dirty="0" err="1" smtClean="0"/>
              <a:t>speaker</a:t>
            </a:r>
            <a:r>
              <a:rPr lang="de-DE" dirty="0" smtClean="0"/>
              <a:t>(s), </a:t>
            </a:r>
            <a:r>
              <a:rPr lang="de-DE" dirty="0" err="1" smtClean="0"/>
              <a:t>date</a:t>
            </a:r>
            <a:endParaRPr lang="de-DE" dirty="0"/>
          </a:p>
        </p:txBody>
      </p:sp>
    </p:spTree>
    <p:extLst>
      <p:ext uri="{BB962C8B-B14F-4D97-AF65-F5344CB8AC3E}">
        <p14:creationId xmlns:p14="http://schemas.microsoft.com/office/powerpoint/2010/main" val="2272923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07" t="-2292" r="5237" b="41760"/>
          <a:stretch/>
        </p:blipFill>
        <p:spPr>
          <a:xfrm>
            <a:off x="-25123" y="0"/>
            <a:ext cx="12241803" cy="6885384"/>
          </a:xfrm>
          <a:prstGeom prst="rect">
            <a:avLst/>
          </a:prstGeom>
        </p:spPr>
      </p:pic>
      <p:sp>
        <p:nvSpPr>
          <p:cNvPr id="7" name="Rectangle 3"/>
          <p:cNvSpPr/>
          <p:nvPr userDrawn="1"/>
        </p:nvSpPr>
        <p:spPr>
          <a:xfrm>
            <a:off x="-25123" y="0"/>
            <a:ext cx="12241803" cy="98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4" name="Date Placeholder 3"/>
          <p:cNvSpPr>
            <a:spLocks noGrp="1"/>
          </p:cNvSpPr>
          <p:nvPr>
            <p:ph type="dt" sz="half" idx="10"/>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01/09/2020</a:t>
            </a:fld>
            <a:endParaRPr lang="en-GB" dirty="0"/>
          </a:p>
        </p:txBody>
      </p:sp>
      <p:sp>
        <p:nvSpPr>
          <p:cNvPr id="5" name="Footer Placeholder 4"/>
          <p:cNvSpPr>
            <a:spLocks noGrp="1"/>
          </p:cNvSpPr>
          <p:nvPr>
            <p:ph type="ftr" sz="quarter" idx="11"/>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5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a:t>
            </a:fld>
            <a:endParaRPr lang="en-GB" dirty="0"/>
          </a:p>
        </p:txBody>
      </p:sp>
      <p:sp>
        <p:nvSpPr>
          <p:cNvPr id="14" name="Textfeld 13"/>
          <p:cNvSpPr txBox="1"/>
          <p:nvPr userDrawn="1"/>
        </p:nvSpPr>
        <p:spPr>
          <a:xfrm>
            <a:off x="9552384" y="514634"/>
            <a:ext cx="2208245" cy="276999"/>
          </a:xfrm>
          <a:prstGeom prst="rect">
            <a:avLst/>
          </a:prstGeom>
          <a:noFill/>
        </p:spPr>
        <p:txBody>
          <a:bodyPr wrap="square" rtlCol="0">
            <a:spAutoFit/>
          </a:bodyPr>
          <a:lstStyle/>
          <a:p>
            <a:pPr algn="r"/>
            <a:r>
              <a:rPr lang="de-DE" sz="1200" dirty="0" smtClean="0">
                <a:solidFill>
                  <a:srgbClr val="004494"/>
                </a:solidFill>
                <a:latin typeface="Arial" panose="020B0604020202020204" pitchFamily="34" charset="0"/>
                <a:cs typeface="Arial" panose="020B0604020202020204" pitchFamily="34" charset="0"/>
              </a:rPr>
              <a:t>www.iprhelpdesk.eu</a:t>
            </a:r>
            <a:endParaRPr lang="de-DE" sz="1200" dirty="0">
              <a:solidFill>
                <a:srgbClr val="004494"/>
              </a:solidFill>
              <a:latin typeface="Arial" panose="020B0604020202020204" pitchFamily="34" charset="0"/>
              <a:cs typeface="Arial" panose="020B0604020202020204" pitchFamily="34" charset="0"/>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188640"/>
            <a:ext cx="2098576" cy="617302"/>
          </a:xfrm>
          <a:prstGeom prst="rect">
            <a:avLst/>
          </a:prstGeom>
        </p:spPr>
      </p:pic>
      <p:sp>
        <p:nvSpPr>
          <p:cNvPr id="8" name="Rechteck 7"/>
          <p:cNvSpPr/>
          <p:nvPr userDrawn="1"/>
        </p:nvSpPr>
        <p:spPr>
          <a:xfrm>
            <a:off x="-17604" y="4293096"/>
            <a:ext cx="5969588" cy="1872208"/>
          </a:xfrm>
          <a:prstGeom prst="rect">
            <a:avLst/>
          </a:prstGeom>
          <a:solidFill>
            <a:srgbClr val="00B0F0">
              <a:alpha val="86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11"/>
          <p:cNvSpPr>
            <a:spLocks noGrp="1"/>
          </p:cNvSpPr>
          <p:nvPr>
            <p:ph type="body" sz="quarter" idx="13" hasCustomPrompt="1"/>
          </p:nvPr>
        </p:nvSpPr>
        <p:spPr>
          <a:xfrm>
            <a:off x="192088" y="5373688"/>
            <a:ext cx="4391025" cy="358775"/>
          </a:xfrm>
          <a:prstGeom prst="rect">
            <a:avLst/>
          </a:prstGeom>
          <a:noFill/>
        </p:spPr>
        <p:txBody>
          <a:bodyPr/>
          <a:lstStyle>
            <a:lvl1pPr marL="0" indent="0">
              <a:buNone/>
              <a:defRPr sz="1800" i="0">
                <a:solidFill>
                  <a:schemeClr val="bg1"/>
                </a:solidFill>
                <a:latin typeface="Arial" panose="020B0604020202020204" pitchFamily="34" charset="0"/>
                <a:cs typeface="Arial" panose="020B0604020202020204" pitchFamily="34" charset="0"/>
              </a:defRPr>
            </a:lvl1pPr>
          </a:lstStyle>
          <a:p>
            <a:pPr lvl="0"/>
            <a:r>
              <a:rPr lang="de-DE" dirty="0" smtClean="0"/>
              <a:t>Insert </a:t>
            </a:r>
            <a:r>
              <a:rPr lang="de-DE" dirty="0" err="1" smtClean="0"/>
              <a:t>name</a:t>
            </a:r>
            <a:r>
              <a:rPr lang="de-DE" dirty="0" smtClean="0"/>
              <a:t> </a:t>
            </a:r>
            <a:r>
              <a:rPr lang="de-DE" dirty="0" err="1" smtClean="0"/>
              <a:t>of</a:t>
            </a:r>
            <a:r>
              <a:rPr lang="de-DE" dirty="0" smtClean="0"/>
              <a:t> </a:t>
            </a:r>
            <a:r>
              <a:rPr lang="de-DE" dirty="0" err="1" smtClean="0"/>
              <a:t>speaker</a:t>
            </a:r>
            <a:r>
              <a:rPr lang="de-DE" dirty="0" smtClean="0"/>
              <a:t>(s), </a:t>
            </a:r>
            <a:r>
              <a:rPr lang="de-DE" dirty="0" err="1" smtClean="0"/>
              <a:t>date</a:t>
            </a:r>
            <a:endParaRPr lang="de-DE" dirty="0"/>
          </a:p>
        </p:txBody>
      </p:sp>
      <p:sp>
        <p:nvSpPr>
          <p:cNvPr id="17" name="Textplatzhalter 11"/>
          <p:cNvSpPr>
            <a:spLocks noGrp="1"/>
          </p:cNvSpPr>
          <p:nvPr>
            <p:ph type="body" sz="quarter" idx="14" hasCustomPrompt="1"/>
          </p:nvPr>
        </p:nvSpPr>
        <p:spPr>
          <a:xfrm>
            <a:off x="191122" y="4509120"/>
            <a:ext cx="5184576" cy="358775"/>
          </a:xfrm>
          <a:prstGeom prst="rect">
            <a:avLst/>
          </a:prstGeom>
          <a:noFill/>
        </p:spPr>
        <p:txBody>
          <a:bodyPr/>
          <a:lstStyle>
            <a:lvl1pPr marL="0" indent="0">
              <a:buNone/>
              <a:defRPr sz="2200" baseline="0">
                <a:solidFill>
                  <a:schemeClr val="bg1"/>
                </a:solidFill>
                <a:latin typeface="Arial" panose="020B0604020202020204" pitchFamily="34" charset="0"/>
                <a:cs typeface="Arial" panose="020B0604020202020204" pitchFamily="34" charset="0"/>
              </a:defRPr>
            </a:lvl1pPr>
          </a:lstStyle>
          <a:p>
            <a:pPr lvl="0"/>
            <a:r>
              <a:rPr lang="de-DE" dirty="0" smtClean="0"/>
              <a:t>Insert title </a:t>
            </a:r>
            <a:r>
              <a:rPr lang="de-DE" dirty="0" err="1" smtClean="0"/>
              <a:t>of</a:t>
            </a:r>
            <a:r>
              <a:rPr lang="de-DE" dirty="0" smtClean="0"/>
              <a:t> </a:t>
            </a:r>
            <a:r>
              <a:rPr lang="de-DE" dirty="0" err="1" smtClean="0"/>
              <a:t>event</a:t>
            </a:r>
            <a:r>
              <a:rPr lang="de-DE" dirty="0" smtClean="0"/>
              <a:t> </a:t>
            </a:r>
            <a:endParaRPr lang="de-DE" dirty="0"/>
          </a:p>
        </p:txBody>
      </p:sp>
      <p:sp>
        <p:nvSpPr>
          <p:cNvPr id="13" name="Textfeld 12"/>
          <p:cNvSpPr txBox="1"/>
          <p:nvPr userDrawn="1"/>
        </p:nvSpPr>
        <p:spPr>
          <a:xfrm>
            <a:off x="1847528" y="1772815"/>
            <a:ext cx="8352928" cy="141577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b="1" dirty="0" smtClean="0">
                <a:solidFill>
                  <a:srgbClr val="006FB4"/>
                </a:solidFill>
                <a:latin typeface="Arial" panose="020B0604020202020204" pitchFamily="34" charset="0"/>
                <a:cs typeface="Arial" panose="020B0604020202020204" pitchFamily="34" charset="0"/>
              </a:rPr>
              <a:t>European IP Helpdesk</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3200" dirty="0" smtClean="0">
              <a:solidFill>
                <a:srgbClr val="FABB21"/>
              </a:solidFill>
              <a:latin typeface="Arial" panose="020B0604020202020204" pitchFamily="34" charset="0"/>
              <a:cs typeface="Arial" panose="020B0604020202020204" pitchFamily="34" charset="0"/>
            </a:endParaRPr>
          </a:p>
          <a:p>
            <a:endParaRPr lang="de-DE" dirty="0"/>
          </a:p>
        </p:txBody>
      </p:sp>
      <p:sp>
        <p:nvSpPr>
          <p:cNvPr id="2" name="Textfeld 1"/>
          <p:cNvSpPr txBox="1"/>
          <p:nvPr userDrawn="1"/>
        </p:nvSpPr>
        <p:spPr>
          <a:xfrm>
            <a:off x="4367808" y="2670011"/>
            <a:ext cx="7344816"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000" dirty="0" smtClean="0">
                <a:solidFill>
                  <a:srgbClr val="FABB21"/>
                </a:solidFill>
                <a:latin typeface="Arial" panose="020B0604020202020204" pitchFamily="34" charset="0"/>
                <a:cs typeface="Arial" panose="020B0604020202020204" pitchFamily="34" charset="0"/>
              </a:rPr>
              <a:t>Stay ahead of the innovation game.</a:t>
            </a:r>
          </a:p>
          <a:p>
            <a:endParaRPr lang="en-GB" dirty="0"/>
          </a:p>
        </p:txBody>
      </p:sp>
    </p:spTree>
    <p:extLst>
      <p:ext uri="{BB962C8B-B14F-4D97-AF65-F5344CB8AC3E}">
        <p14:creationId xmlns:p14="http://schemas.microsoft.com/office/powerpoint/2010/main" val="2581754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01/09/2020</a:t>
            </a:fld>
            <a:endParaRPr lang="en-GB"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a:t>
            </a:fld>
            <a:endParaRPr lang="en-GB"/>
          </a:p>
        </p:txBody>
      </p:sp>
      <p:sp>
        <p:nvSpPr>
          <p:cNvPr id="7" name="Title 1"/>
          <p:cNvSpPr>
            <a:spLocks noGrp="1"/>
          </p:cNvSpPr>
          <p:nvPr>
            <p:ph type="title"/>
          </p:nvPr>
        </p:nvSpPr>
        <p:spPr>
          <a:xfrm>
            <a:off x="624417" y="1556276"/>
            <a:ext cx="10972800" cy="936625"/>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8" name="Content Placeholder 2"/>
          <p:cNvSpPr>
            <a:spLocks noGrp="1"/>
          </p:cNvSpPr>
          <p:nvPr>
            <p:ph idx="1"/>
          </p:nvPr>
        </p:nvSpPr>
        <p:spPr>
          <a:xfrm>
            <a:off x="609600" y="2636912"/>
            <a:ext cx="10972800" cy="3633788"/>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3134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a:xfrm>
            <a:off x="6523200" y="980728"/>
            <a:ext cx="5668800" cy="5868000"/>
          </a:xfrm>
          <a:prstGeom prst="rect">
            <a:avLst/>
          </a:prstGeom>
        </p:spPr>
        <p:txBody>
          <a:bodyPr/>
          <a:lstStyle>
            <a:lvl1pPr marL="0" indent="0">
              <a:buNone/>
              <a:defRPr>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de-DE" dirty="0" smtClean="0"/>
              <a:t>Picture</a:t>
            </a:r>
            <a:endParaRPr lang="de-DE"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01/09/2020</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a:t>
            </a:fld>
            <a:endParaRPr lang="en-GB" dirty="0"/>
          </a:p>
        </p:txBody>
      </p:sp>
      <p:sp>
        <p:nvSpPr>
          <p:cNvPr id="7" name="Title 1"/>
          <p:cNvSpPr>
            <a:spLocks noGrp="1"/>
          </p:cNvSpPr>
          <p:nvPr>
            <p:ph type="title"/>
          </p:nvPr>
        </p:nvSpPr>
        <p:spPr>
          <a:xfrm>
            <a:off x="624418" y="1556276"/>
            <a:ext cx="5543591" cy="1114023"/>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8" name="Content Placeholder 2"/>
          <p:cNvSpPr>
            <a:spLocks noGrp="1"/>
          </p:cNvSpPr>
          <p:nvPr>
            <p:ph idx="1"/>
          </p:nvPr>
        </p:nvSpPr>
        <p:spPr>
          <a:xfrm>
            <a:off x="609600" y="2780928"/>
            <a:ext cx="5558408" cy="3489772"/>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52393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776"/>
            <a:ext cx="10972800" cy="1143000"/>
          </a:xfrm>
          <a:prstGeom prst="rect">
            <a:avLst/>
          </a:prstGeom>
        </p:spPr>
        <p:txBody>
          <a:bodyPr/>
          <a:lstStyle>
            <a:lvl1pPr>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312024" y="2780928"/>
            <a:ext cx="5384800" cy="3489251"/>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2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01/09/2020</a:t>
            </a:fld>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a:t>
            </a:fld>
            <a:endParaRPr lang="en-GB"/>
          </a:p>
        </p:txBody>
      </p:sp>
      <p:sp>
        <p:nvSpPr>
          <p:cNvPr id="8" name="Content Placeholder 2"/>
          <p:cNvSpPr>
            <a:spLocks noGrp="1"/>
          </p:cNvSpPr>
          <p:nvPr>
            <p:ph sz="half" idx="13"/>
          </p:nvPr>
        </p:nvSpPr>
        <p:spPr>
          <a:xfrm>
            <a:off x="762000" y="2789317"/>
            <a:ext cx="5384800" cy="3489251"/>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2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95425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21904"/>
            <a:ext cx="10972800" cy="1143000"/>
          </a:xfrm>
          <a:prstGeom prst="rect">
            <a:avLst/>
          </a:prstGeom>
        </p:spPr>
        <p:txBody>
          <a:bodyPr/>
          <a:lstStyle>
            <a:lvl1pPr>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600" y="2708920"/>
            <a:ext cx="5386917" cy="576064"/>
          </a:xfrm>
          <a:prstGeom prst="rect">
            <a:avLst/>
          </a:prstGeom>
        </p:spPr>
        <p:txBody>
          <a:bodyPr anchor="b"/>
          <a:lstStyle>
            <a:lvl1pPr marL="0" indent="0">
              <a:buNone/>
              <a:defRPr sz="1800" b="1">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3429005"/>
            <a:ext cx="5386917" cy="2697163"/>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3370" y="2708920"/>
            <a:ext cx="5389033" cy="576064"/>
          </a:xfrm>
          <a:prstGeom prst="rect">
            <a:avLst/>
          </a:prstGeom>
        </p:spPr>
        <p:txBody>
          <a:bodyPr anchor="b"/>
          <a:lstStyle>
            <a:lvl1pPr marL="0" indent="0">
              <a:buNone/>
              <a:defRPr sz="1800" b="1">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70" y="3429005"/>
            <a:ext cx="5389033" cy="2697163"/>
          </a:xfrm>
          <a:prstGeom prst="rect">
            <a:avLst/>
          </a:prstGeom>
        </p:spPr>
        <p:txBody>
          <a:bodyPr/>
          <a:lstStyle>
            <a:lvl1pPr>
              <a:defRPr sz="2000">
                <a:solidFill>
                  <a:srgbClr val="006FB4"/>
                </a:solidFill>
                <a:latin typeface="Arial" panose="020B0604020202020204" pitchFamily="34" charset="0"/>
                <a:ea typeface="Verdana" panose="020B0604030504040204" pitchFamily="34" charset="0"/>
                <a:cs typeface="Arial" panose="020B0604020202020204" pitchFamily="34" charset="0"/>
              </a:defRPr>
            </a:lvl1pPr>
            <a:lvl2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600">
                <a:solidFill>
                  <a:srgbClr val="006FB4"/>
                </a:solidFill>
                <a:latin typeface="Arial" panose="020B0604020202020204" pitchFamily="34" charset="0"/>
                <a:ea typeface="Verdana" panose="020B0604030504040204" pitchFamily="34" charset="0"/>
                <a:cs typeface="Arial" panose="020B0604020202020204" pitchFamily="34" charset="0"/>
              </a:defRPr>
            </a:lvl3pPr>
            <a:lvl4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4pPr>
            <a:lvl5pPr>
              <a:defRPr sz="1400">
                <a:solidFill>
                  <a:srgbClr val="006FB4"/>
                </a:solidFill>
                <a:latin typeface="Arial" panose="020B0604020202020204" pitchFamily="34" charset="0"/>
                <a:ea typeface="Verdana" panose="020B060403050404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01/09/2020</a:t>
            </a:fld>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a:t>
            </a:fld>
            <a:endParaRPr lang="en-GB"/>
          </a:p>
        </p:txBody>
      </p:sp>
    </p:spTree>
    <p:extLst>
      <p:ext uri="{BB962C8B-B14F-4D97-AF65-F5344CB8AC3E}">
        <p14:creationId xmlns:p14="http://schemas.microsoft.com/office/powerpoint/2010/main" val="25292594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ACDF4E5-02B3-4D26-8D66-CCE2D81B13D2}" type="datetimeFigureOut">
              <a:rPr lang="en-GB" smtClean="0"/>
              <a:pPr/>
              <a:t>01/09/2020</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a:t>
            </a:fld>
            <a:endParaRPr lang="en-GB"/>
          </a:p>
        </p:txBody>
      </p:sp>
      <p:sp>
        <p:nvSpPr>
          <p:cNvPr id="7" name="Title 1"/>
          <p:cNvSpPr>
            <a:spLocks noGrp="1"/>
          </p:cNvSpPr>
          <p:nvPr>
            <p:ph type="title"/>
          </p:nvPr>
        </p:nvSpPr>
        <p:spPr>
          <a:xfrm>
            <a:off x="624417" y="1556274"/>
            <a:ext cx="10972800" cy="936625"/>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smtClean="0"/>
              <a:t>Click to edit Master title style</a:t>
            </a:r>
            <a:endParaRPr lang="en-GB" dirty="0"/>
          </a:p>
        </p:txBody>
      </p:sp>
      <p:sp>
        <p:nvSpPr>
          <p:cNvPr id="8" name="Content Placeholder 2"/>
          <p:cNvSpPr>
            <a:spLocks noGrp="1"/>
          </p:cNvSpPr>
          <p:nvPr>
            <p:ph idx="1"/>
          </p:nvPr>
        </p:nvSpPr>
        <p:spPr>
          <a:xfrm>
            <a:off x="609600" y="2636912"/>
            <a:ext cx="10972800" cy="3633788"/>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1443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624417" y="1556272"/>
            <a:ext cx="10972800" cy="936625"/>
          </a:xfrm>
          <a:prstGeom prst="rect">
            <a:avLst/>
          </a:prstGeom>
        </p:spPr>
        <p:txBody>
          <a:bodyPr/>
          <a:lstStyle/>
          <a:p>
            <a:r>
              <a:rPr lang="de-DE"/>
              <a:t>Titelmasterformat durch Klicken bearbeiten</a:t>
            </a:r>
            <a:endParaRPr lang="en-GB" dirty="0"/>
          </a:p>
        </p:txBody>
      </p:sp>
      <p:sp>
        <p:nvSpPr>
          <p:cNvPr id="10" name="Content Placeholder 2"/>
          <p:cNvSpPr>
            <a:spLocks noGrp="1"/>
          </p:cNvSpPr>
          <p:nvPr>
            <p:ph idx="1"/>
          </p:nvPr>
        </p:nvSpPr>
        <p:spPr>
          <a:xfrm>
            <a:off x="609600" y="2636912"/>
            <a:ext cx="10972800" cy="3633788"/>
          </a:xfrm>
          <a:prstGeom prst="rect">
            <a:avLst/>
          </a:prstGeom>
        </p:spPr>
        <p:txBody>
          <a:bodyPr/>
          <a:lstStyle>
            <a:lvl1pPr marL="342900" indent="-342900">
              <a:buClr>
                <a:srgbClr val="0F5494"/>
              </a:buClr>
              <a:buFont typeface="Arial" pitchFamily="34" charset="0"/>
              <a:buChar char="•"/>
              <a:defRPr sz="1800" i="0"/>
            </a:lvl1pPr>
            <a:lvl2pPr marL="742950" indent="-285750">
              <a:buClr>
                <a:srgbClr val="FFD624"/>
              </a:buClr>
              <a:buFont typeface="Wingdings" pitchFamily="2" charset="2"/>
              <a:buChar char="§"/>
              <a:defRPr sz="1600" b="0"/>
            </a:lvl2pPr>
          </a:lstStyle>
          <a:p>
            <a:pPr lvl="0"/>
            <a:r>
              <a:rPr lang="de-DE"/>
              <a:t>Textmasterformat bearbeiten</a:t>
            </a:r>
          </a:p>
          <a:p>
            <a:pPr lvl="1"/>
            <a:r>
              <a:rPr lang="de-DE"/>
              <a:t>Zweite Ebene</a:t>
            </a:r>
          </a:p>
          <a:p>
            <a:pPr lvl="2"/>
            <a:r>
              <a:rPr lang="de-DE"/>
              <a:t>Dritte Ebene</a:t>
            </a:r>
          </a:p>
        </p:txBody>
      </p:sp>
      <p:sp>
        <p:nvSpPr>
          <p:cNvPr id="8" name="Textfeld 7"/>
          <p:cNvSpPr txBox="1"/>
          <p:nvPr userDrawn="1"/>
        </p:nvSpPr>
        <p:spPr>
          <a:xfrm>
            <a:off x="10224459" y="494506"/>
            <a:ext cx="1824203" cy="261610"/>
          </a:xfrm>
          <a:prstGeom prst="rect">
            <a:avLst/>
          </a:prstGeom>
          <a:noFill/>
        </p:spPr>
        <p:txBody>
          <a:bodyPr wrap="square" rtlCol="0">
            <a:spAutoFit/>
          </a:bodyPr>
          <a:lstStyle/>
          <a:p>
            <a:r>
              <a:rPr lang="de-DE" sz="1050" b="0" dirty="0">
                <a:solidFill>
                  <a:schemeClr val="bg1"/>
                </a:solidFill>
                <a:latin typeface="Calibri" panose="020F0502020204030204" pitchFamily="34" charset="0"/>
              </a:rPr>
              <a:t>www.iprhelpdesk.eu</a:t>
            </a:r>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360" y="186493"/>
            <a:ext cx="3182683" cy="670944"/>
          </a:xfrm>
          <a:prstGeom prst="rect">
            <a:avLst/>
          </a:prstGeom>
        </p:spPr>
      </p:pic>
    </p:spTree>
    <p:extLst>
      <p:ext uri="{BB962C8B-B14F-4D97-AF65-F5344CB8AC3E}">
        <p14:creationId xmlns:p14="http://schemas.microsoft.com/office/powerpoint/2010/main" val="313260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81331"/>
            <a:ext cx="1357941" cy="288031"/>
          </a:xfrm>
          <a:prstGeom prst="rect">
            <a:avLst/>
          </a:prstGeom>
        </p:spPr>
        <p:txBody>
          <a:bodyPr vert="horz" lIns="91440" tIns="45720" rIns="91440" bIns="45720" rtlCol="0" anchor="ctr"/>
          <a:lstStyle>
            <a:lvl1pPr algn="l">
              <a:defRPr sz="105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fld id="{5ACDF4E5-02B3-4D26-8D66-CCE2D81B13D2}" type="datetimeFigureOut">
              <a:rPr lang="en-GB" smtClean="0"/>
              <a:pPr/>
              <a:t>01/09/2020</a:t>
            </a:fld>
            <a:endParaRPr lang="en-GB" dirty="0"/>
          </a:p>
        </p:txBody>
      </p:sp>
      <p:sp>
        <p:nvSpPr>
          <p:cNvPr id="5" name="Footer Placeholder 4"/>
          <p:cNvSpPr>
            <a:spLocks noGrp="1"/>
          </p:cNvSpPr>
          <p:nvPr>
            <p:ph type="ftr" sz="quarter" idx="3"/>
          </p:nvPr>
        </p:nvSpPr>
        <p:spPr>
          <a:xfrm>
            <a:off x="2159564" y="6381331"/>
            <a:ext cx="7968885" cy="288031"/>
          </a:xfrm>
          <a:prstGeom prst="rect">
            <a:avLst/>
          </a:prstGeom>
        </p:spPr>
        <p:txBody>
          <a:bodyPr vert="horz" lIns="91440" tIns="45720" rIns="91440" bIns="45720" rtlCol="0" anchor="ctr"/>
          <a:lstStyle>
            <a:lvl1pPr algn="ctr">
              <a:defRPr sz="105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0320469" y="6381331"/>
            <a:ext cx="1261931" cy="288031"/>
          </a:xfrm>
          <a:prstGeom prst="rect">
            <a:avLst/>
          </a:prstGeom>
        </p:spPr>
        <p:txBody>
          <a:bodyPr vert="horz" lIns="91440" tIns="45720" rIns="91440" bIns="45720" rtlCol="0" anchor="ctr"/>
          <a:lstStyle>
            <a:lvl1pPr algn="r">
              <a:defRPr sz="105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fld id="{D6EF2C9D-6A9C-40E9-83DB-C4C3226A9339}" type="slidenum">
              <a:rPr lang="en-GB" smtClean="0"/>
              <a:pPr/>
              <a:t>‹#›</a:t>
            </a:fld>
            <a:endParaRPr lang="en-GB" dirty="0"/>
          </a:p>
        </p:txBody>
      </p:sp>
      <p:sp>
        <p:nvSpPr>
          <p:cNvPr id="7" name="Rectangle 3"/>
          <p:cNvSpPr/>
          <p:nvPr userDrawn="1"/>
        </p:nvSpPr>
        <p:spPr>
          <a:xfrm>
            <a:off x="0" y="2"/>
            <a:ext cx="12192000" cy="989013"/>
          </a:xfrm>
          <a:prstGeom prst="rect">
            <a:avLst/>
          </a:prstGeom>
          <a:solidFill>
            <a:srgbClr val="006F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8" name="Textfeld 7"/>
          <p:cNvSpPr txBox="1"/>
          <p:nvPr userDrawn="1"/>
        </p:nvSpPr>
        <p:spPr>
          <a:xfrm>
            <a:off x="9552384" y="528944"/>
            <a:ext cx="2208245" cy="276999"/>
          </a:xfrm>
          <a:prstGeom prst="rect">
            <a:avLst/>
          </a:prstGeom>
          <a:noFill/>
        </p:spPr>
        <p:txBody>
          <a:bodyPr wrap="square" rtlCol="0">
            <a:spAutoFit/>
          </a:bodyPr>
          <a:lstStyle/>
          <a:p>
            <a:pPr algn="r"/>
            <a:r>
              <a:rPr lang="de-DE" sz="1200" dirty="0" smtClean="0">
                <a:solidFill>
                  <a:schemeClr val="bg1"/>
                </a:solidFill>
                <a:latin typeface="Arial" panose="020B0604020202020204" pitchFamily="34" charset="0"/>
                <a:cs typeface="Arial" panose="020B0604020202020204" pitchFamily="34" charset="0"/>
              </a:rPr>
              <a:t>www.iprhelpdesk.eu</a:t>
            </a:r>
            <a:endParaRPr lang="de-DE" sz="1200" dirty="0">
              <a:solidFill>
                <a:schemeClr val="bg1"/>
              </a:solidFill>
              <a:latin typeface="Arial" panose="020B0604020202020204" pitchFamily="34" charset="0"/>
              <a:cs typeface="Arial" panose="020B0604020202020204" pitchFamily="34" charset="0"/>
            </a:endParaRPr>
          </a:p>
        </p:txBody>
      </p:sp>
      <p:pic>
        <p:nvPicPr>
          <p:cNvPr id="9" name="Grafik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600" y="188640"/>
            <a:ext cx="2098576" cy="617303"/>
          </a:xfrm>
          <a:prstGeom prst="rect">
            <a:avLst/>
          </a:prstGeom>
        </p:spPr>
      </p:pic>
    </p:spTree>
    <p:extLst>
      <p:ext uri="{BB962C8B-B14F-4D97-AF65-F5344CB8AC3E}">
        <p14:creationId xmlns:p14="http://schemas.microsoft.com/office/powerpoint/2010/main" val="30629150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2" r:id="rId4"/>
    <p:sldLayoutId id="2147483663" r:id="rId5"/>
    <p:sldLayoutId id="2147483665" r:id="rId6"/>
    <p:sldLayoutId id="2147483666" r:id="rId7"/>
    <p:sldLayoutId id="2147483650"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owi.d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4.jp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p:txBody>
          <a:bodyPr>
            <a:noAutofit/>
          </a:bodyPr>
          <a:lstStyle/>
          <a:p>
            <a:r>
              <a:rPr lang="ru-RU" b="1" dirty="0" smtClean="0"/>
              <a:t>Управление интеллектуальной собственностью </a:t>
            </a:r>
            <a:r>
              <a:rPr lang="ru-RU" b="1" dirty="0"/>
              <a:t>в </a:t>
            </a:r>
            <a:r>
              <a:rPr lang="ru-RU" b="1" dirty="0" smtClean="0"/>
              <a:t>проектах, финансируемых ЕС, в частности</a:t>
            </a:r>
            <a:r>
              <a:rPr lang="ru-RU" b="1" smtClean="0"/>
              <a:t>, </a:t>
            </a:r>
            <a:r>
              <a:rPr lang="ru-RU" b="1" smtClean="0"/>
              <a:t>по программе </a:t>
            </a:r>
            <a:r>
              <a:rPr lang="ru-RU" b="1" dirty="0"/>
              <a:t>Марии </a:t>
            </a:r>
            <a:r>
              <a:rPr lang="ru-RU" b="1" dirty="0" smtClean="0"/>
              <a:t>Склодовской-Кюри</a:t>
            </a:r>
          </a:p>
          <a:p>
            <a:endParaRPr lang="en-GB" b="1" dirty="0"/>
          </a:p>
        </p:txBody>
      </p:sp>
      <p:pic>
        <p:nvPicPr>
          <p:cNvPr id="4" name="Рисунок 3"/>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511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2127702" y="836713"/>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defRPr/>
            </a:pPr>
            <a:r>
              <a:rPr lang="ru-RU" sz="2400" kern="0" dirty="0">
                <a:latin typeface="Verdana"/>
              </a:rPr>
              <a:t>Уровень готовности технологии в Н2020</a:t>
            </a:r>
            <a:endParaRPr lang="en-GB" sz="2400" kern="0" dirty="0">
              <a:latin typeface="Verdana"/>
            </a:endParaRPr>
          </a:p>
        </p:txBody>
      </p:sp>
      <p:pic>
        <p:nvPicPr>
          <p:cNvPr id="27" name="Рисунок 26"/>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1775520" y="1628801"/>
            <a:ext cx="7992888" cy="5078313"/>
          </a:xfrm>
          <a:prstGeom prst="rect">
            <a:avLst/>
          </a:prstGeom>
        </p:spPr>
        <p:txBody>
          <a:bodyPr wrap="square">
            <a:spAutoFit/>
          </a:bodyPr>
          <a:lstStyle/>
          <a:p>
            <a:r>
              <a:rPr lang="en-US" b="1" dirty="0">
                <a:solidFill>
                  <a:srgbClr val="254AA4"/>
                </a:solidFill>
              </a:rPr>
              <a:t>TRL 1</a:t>
            </a:r>
            <a:r>
              <a:rPr lang="en-US" dirty="0">
                <a:solidFill>
                  <a:srgbClr val="254AA4"/>
                </a:solidFill>
              </a:rPr>
              <a:t> – Basic principles observed</a:t>
            </a:r>
            <a:r>
              <a:rPr lang="ru-RU" dirty="0">
                <a:solidFill>
                  <a:srgbClr val="254AA4"/>
                </a:solidFill>
              </a:rPr>
              <a:t> - сформулированы фундаментальные принципы</a:t>
            </a:r>
            <a:endParaRPr lang="en-US" dirty="0">
              <a:solidFill>
                <a:srgbClr val="254AA4"/>
              </a:solidFill>
            </a:endParaRPr>
          </a:p>
          <a:p>
            <a:r>
              <a:rPr lang="en-US" b="1" dirty="0">
                <a:solidFill>
                  <a:srgbClr val="254AA4"/>
                </a:solidFill>
              </a:rPr>
              <a:t>TRL 2</a:t>
            </a:r>
            <a:r>
              <a:rPr lang="en-US" dirty="0">
                <a:solidFill>
                  <a:srgbClr val="254AA4"/>
                </a:solidFill>
              </a:rPr>
              <a:t> – Technology concept formulated</a:t>
            </a:r>
            <a:r>
              <a:rPr lang="ru-RU" dirty="0">
                <a:solidFill>
                  <a:srgbClr val="254AA4"/>
                </a:solidFill>
              </a:rPr>
              <a:t> - сформулирована концепция технологии</a:t>
            </a:r>
            <a:endParaRPr lang="en-US" dirty="0">
              <a:solidFill>
                <a:srgbClr val="254AA4"/>
              </a:solidFill>
            </a:endParaRPr>
          </a:p>
          <a:p>
            <a:r>
              <a:rPr lang="en-US" b="1" dirty="0">
                <a:solidFill>
                  <a:srgbClr val="254AA4"/>
                </a:solidFill>
              </a:rPr>
              <a:t>TRL 3</a:t>
            </a:r>
            <a:r>
              <a:rPr lang="en-US" dirty="0">
                <a:solidFill>
                  <a:srgbClr val="254AA4"/>
                </a:solidFill>
              </a:rPr>
              <a:t> – Experimental proof of concept</a:t>
            </a:r>
            <a:r>
              <a:rPr lang="ru-RU" dirty="0">
                <a:solidFill>
                  <a:srgbClr val="254AA4"/>
                </a:solidFill>
              </a:rPr>
              <a:t> - концепция экспериментально подтверждена</a:t>
            </a:r>
            <a:endParaRPr lang="en-US" dirty="0">
              <a:solidFill>
                <a:srgbClr val="254AA4"/>
              </a:solidFill>
            </a:endParaRPr>
          </a:p>
          <a:p>
            <a:r>
              <a:rPr lang="en-US" b="1" dirty="0">
                <a:solidFill>
                  <a:srgbClr val="254AA4"/>
                </a:solidFill>
              </a:rPr>
              <a:t>TRL 4</a:t>
            </a:r>
            <a:r>
              <a:rPr lang="en-US" dirty="0">
                <a:solidFill>
                  <a:srgbClr val="254AA4"/>
                </a:solidFill>
              </a:rPr>
              <a:t> – Technology validated in lab</a:t>
            </a:r>
            <a:r>
              <a:rPr lang="ru-RU" dirty="0">
                <a:solidFill>
                  <a:srgbClr val="254AA4"/>
                </a:solidFill>
              </a:rPr>
              <a:t> - технология прошла лабораторную проверку</a:t>
            </a:r>
            <a:endParaRPr lang="en-US" dirty="0">
              <a:solidFill>
                <a:srgbClr val="254AA4"/>
              </a:solidFill>
            </a:endParaRPr>
          </a:p>
          <a:p>
            <a:r>
              <a:rPr lang="en-US" b="1" dirty="0">
                <a:solidFill>
                  <a:srgbClr val="254AA4"/>
                </a:solidFill>
              </a:rPr>
              <a:t>TRL 5</a:t>
            </a:r>
            <a:r>
              <a:rPr lang="en-US" dirty="0">
                <a:solidFill>
                  <a:srgbClr val="254AA4"/>
                </a:solidFill>
              </a:rPr>
              <a:t> – Technology validated in relevant environment (industrially relevant environment in the case of key enabling technologies)</a:t>
            </a:r>
            <a:r>
              <a:rPr lang="ru-RU" dirty="0">
                <a:solidFill>
                  <a:srgbClr val="254AA4"/>
                </a:solidFill>
              </a:rPr>
              <a:t> – технология прошла экспериментальную проверку в промышленных условиях</a:t>
            </a:r>
            <a:endParaRPr lang="en-US" dirty="0">
              <a:solidFill>
                <a:srgbClr val="254AA4"/>
              </a:solidFill>
            </a:endParaRPr>
          </a:p>
          <a:p>
            <a:r>
              <a:rPr lang="en-US" b="1" dirty="0">
                <a:solidFill>
                  <a:srgbClr val="254AA4"/>
                </a:solidFill>
              </a:rPr>
              <a:t>TRL 6</a:t>
            </a:r>
            <a:r>
              <a:rPr lang="en-US" dirty="0">
                <a:solidFill>
                  <a:srgbClr val="254AA4"/>
                </a:solidFill>
              </a:rPr>
              <a:t> – Technology demonstrated in relevant environment (industrially relevant environment in the case of key enabling technologies)</a:t>
            </a:r>
            <a:r>
              <a:rPr lang="ru-RU" dirty="0">
                <a:solidFill>
                  <a:srgbClr val="254AA4"/>
                </a:solidFill>
              </a:rPr>
              <a:t> - технология продемонстрирована в промышленных условиях</a:t>
            </a:r>
            <a:endParaRPr lang="en-US" dirty="0">
              <a:solidFill>
                <a:srgbClr val="254AA4"/>
              </a:solidFill>
            </a:endParaRPr>
          </a:p>
          <a:p>
            <a:r>
              <a:rPr lang="en-US" b="1" dirty="0">
                <a:solidFill>
                  <a:srgbClr val="254AA4"/>
                </a:solidFill>
              </a:rPr>
              <a:t>TRL 7</a:t>
            </a:r>
            <a:r>
              <a:rPr lang="en-US" dirty="0">
                <a:solidFill>
                  <a:srgbClr val="254AA4"/>
                </a:solidFill>
              </a:rPr>
              <a:t> – System prototype demonstration in operational environment</a:t>
            </a:r>
            <a:r>
              <a:rPr lang="ru-RU" dirty="0">
                <a:solidFill>
                  <a:srgbClr val="254AA4"/>
                </a:solidFill>
              </a:rPr>
              <a:t> – продемонстрирован прототип системы</a:t>
            </a:r>
            <a:endParaRPr lang="en-US" dirty="0">
              <a:solidFill>
                <a:srgbClr val="254AA4"/>
              </a:solidFill>
            </a:endParaRPr>
          </a:p>
          <a:p>
            <a:r>
              <a:rPr lang="en-US" b="1" dirty="0">
                <a:solidFill>
                  <a:srgbClr val="254AA4"/>
                </a:solidFill>
              </a:rPr>
              <a:t>TRL 8</a:t>
            </a:r>
            <a:r>
              <a:rPr lang="en-US" dirty="0">
                <a:solidFill>
                  <a:srgbClr val="254AA4"/>
                </a:solidFill>
              </a:rPr>
              <a:t> – System complete and qualified</a:t>
            </a:r>
            <a:r>
              <a:rPr lang="ru-RU" dirty="0">
                <a:solidFill>
                  <a:srgbClr val="254AA4"/>
                </a:solidFill>
              </a:rPr>
              <a:t> – система сертифицирована</a:t>
            </a:r>
            <a:endParaRPr lang="en-US" dirty="0">
              <a:solidFill>
                <a:srgbClr val="254AA4"/>
              </a:solidFill>
            </a:endParaRPr>
          </a:p>
          <a:p>
            <a:r>
              <a:rPr lang="en-US" b="1" dirty="0">
                <a:solidFill>
                  <a:srgbClr val="254AA4"/>
                </a:solidFill>
              </a:rPr>
              <a:t>TRL 9</a:t>
            </a:r>
            <a:r>
              <a:rPr lang="en-US" dirty="0">
                <a:solidFill>
                  <a:srgbClr val="254AA4"/>
                </a:solidFill>
              </a:rPr>
              <a:t> – Actual system proven in operational environment (competitive manufacturing in the case of key enabling technologies; or in space)</a:t>
            </a:r>
            <a:r>
              <a:rPr lang="ru-RU" dirty="0">
                <a:solidFill>
                  <a:srgbClr val="254AA4"/>
                </a:solidFill>
              </a:rPr>
              <a:t> – система находится в промышленной эксплуатации</a:t>
            </a:r>
            <a:endParaRPr lang="en-US" dirty="0">
              <a:solidFill>
                <a:srgbClr val="254AA4"/>
              </a:solidFill>
            </a:endParaRPr>
          </a:p>
        </p:txBody>
      </p:sp>
    </p:spTree>
    <p:extLst>
      <p:ext uri="{BB962C8B-B14F-4D97-AF65-F5344CB8AC3E}">
        <p14:creationId xmlns:p14="http://schemas.microsoft.com/office/powerpoint/2010/main" val="2110858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ru-RU" dirty="0"/>
              <a:t>Терминология и соглашения</a:t>
            </a:r>
            <a:endParaRPr lang="en-GB" dirty="0"/>
          </a:p>
        </p:txBody>
      </p:sp>
      <p:pic>
        <p:nvPicPr>
          <p:cNvPr id="3" name="Рисунок 2"/>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06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94543" y="1217769"/>
            <a:ext cx="5543591" cy="1203119"/>
          </a:xfrm>
        </p:spPr>
        <p:txBody>
          <a:bodyPr/>
          <a:lstStyle/>
          <a:p>
            <a:pPr marL="358775" lvl="0" indent="-358775" algn="ctr" eaLnBrk="0" fontAlgn="base" hangingPunct="0">
              <a:spcAft>
                <a:spcPct val="0"/>
              </a:spcAft>
              <a:defRPr/>
            </a:pPr>
            <a:r>
              <a:rPr lang="ru-RU" sz="2400" kern="0" dirty="0" smtClean="0">
                <a:solidFill>
                  <a:srgbClr val="0F5494"/>
                </a:solidFill>
                <a:latin typeface="Verdana"/>
              </a:rPr>
              <a:t>Правила управления интеллектуальной собственностью</a:t>
            </a:r>
            <a:endParaRPr lang="de-DE" sz="2400" kern="0" dirty="0">
              <a:solidFill>
                <a:srgbClr val="0F5494"/>
              </a:solidFill>
              <a:latin typeface="Verdana"/>
            </a:endParaRPr>
          </a:p>
        </p:txBody>
      </p:sp>
      <p:sp>
        <p:nvSpPr>
          <p:cNvPr id="4" name="Inhaltsplatzhalter 3"/>
          <p:cNvSpPr>
            <a:spLocks noGrp="1"/>
          </p:cNvSpPr>
          <p:nvPr>
            <p:ph idx="1"/>
          </p:nvPr>
        </p:nvSpPr>
        <p:spPr/>
        <p:txBody>
          <a:bodyPr/>
          <a:lstStyle/>
          <a:p>
            <a:r>
              <a:rPr lang="ru-RU" b="1" dirty="0"/>
              <a:t>Правила управления ИС в «Горизонт 2020» можно найти в</a:t>
            </a:r>
            <a:r>
              <a:rPr lang="en-GB" b="1" dirty="0" smtClean="0"/>
              <a:t>: </a:t>
            </a:r>
          </a:p>
          <a:p>
            <a:pPr lvl="1"/>
            <a:r>
              <a:rPr lang="ru-RU" b="1" dirty="0"/>
              <a:t>Правила для участников</a:t>
            </a:r>
          </a:p>
          <a:p>
            <a:pPr lvl="1"/>
            <a:r>
              <a:rPr lang="en-US" dirty="0" smtClean="0"/>
              <a:t>(</a:t>
            </a:r>
            <a:r>
              <a:rPr lang="ru-RU" dirty="0" smtClean="0"/>
              <a:t>типовое</a:t>
            </a:r>
            <a:r>
              <a:rPr lang="ru-RU" dirty="0"/>
              <a:t>) </a:t>
            </a:r>
            <a:r>
              <a:rPr lang="ru-RU" b="1" dirty="0" err="1"/>
              <a:t>Грантовое</a:t>
            </a:r>
            <a:r>
              <a:rPr lang="ru-RU" b="1" dirty="0"/>
              <a:t> </a:t>
            </a:r>
            <a:r>
              <a:rPr lang="ru-RU" b="1" dirty="0" smtClean="0"/>
              <a:t>соглашение</a:t>
            </a:r>
            <a:endParaRPr lang="en-US" b="1" dirty="0" smtClean="0"/>
          </a:p>
          <a:p>
            <a:pPr lvl="1"/>
            <a:r>
              <a:rPr lang="ru-RU" b="1" dirty="0"/>
              <a:t>соответствующая рабочая программа (описание темы)</a:t>
            </a:r>
          </a:p>
          <a:p>
            <a:endParaRPr lang="de-DE" dirty="0"/>
          </a:p>
          <a:p>
            <a:pPr>
              <a:buFont typeface="Wingdings" panose="05000000000000000000" pitchFamily="2" charset="2"/>
              <a:buChar char="Ø"/>
            </a:pPr>
            <a:r>
              <a:rPr lang="ru-RU" dirty="0"/>
              <a:t>Где найти: </a:t>
            </a:r>
            <a:r>
              <a:rPr lang="ru-RU" b="1" dirty="0"/>
              <a:t>Портал для участников</a:t>
            </a:r>
          </a:p>
        </p:txBody>
      </p:sp>
      <p:pic>
        <p:nvPicPr>
          <p:cNvPr id="6" name="Bildplatzhalt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94" r="17794"/>
          <a:stretch>
            <a:fillRect/>
          </a:stretch>
        </p:blipFill>
        <p:spPr/>
      </p:pic>
      <p:pic>
        <p:nvPicPr>
          <p:cNvPr id="5" name="Рисунок 4"/>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832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1124744"/>
            <a:ext cx="10972800" cy="936625"/>
          </a:xfrm>
        </p:spPr>
        <p:txBody>
          <a:bodyPr/>
          <a:lstStyle/>
          <a:p>
            <a:pPr marL="0" indent="0" algn="ctr"/>
            <a:r>
              <a:rPr lang="ru-RU" sz="2000" b="0" dirty="0"/>
              <a:t>Правила ИС являются частью различных типов соглашений, которые </a:t>
            </a:r>
            <a:r>
              <a:rPr lang="ru-RU" sz="2000" b="0" dirty="0" smtClean="0"/>
              <a:t>используются </a:t>
            </a:r>
            <a:r>
              <a:rPr lang="ru-RU" sz="2000" b="0" dirty="0"/>
              <a:t>в инструментах </a:t>
            </a:r>
            <a:r>
              <a:rPr lang="ru-RU" sz="2000" dirty="0"/>
              <a:t>MSCA</a:t>
            </a:r>
            <a:endParaRPr lang="en-US" sz="2000" b="1" dirty="0">
              <a:solidFill>
                <a:srgbClr val="006FB4"/>
              </a:solidFill>
            </a:endParaRPr>
          </a:p>
        </p:txBody>
      </p:sp>
      <p:graphicFrame>
        <p:nvGraphicFramePr>
          <p:cNvPr id="10" name="Diagramm 9"/>
          <p:cNvGraphicFramePr/>
          <p:nvPr>
            <p:extLst>
              <p:ext uri="{D42A27DB-BD31-4B8C-83A1-F6EECF244321}">
                <p14:modId xmlns:p14="http://schemas.microsoft.com/office/powerpoint/2010/main" val="3654037882"/>
              </p:ext>
            </p:extLst>
          </p:nvPr>
        </p:nvGraphicFramePr>
        <p:xfrm>
          <a:off x="815413" y="1916832"/>
          <a:ext cx="103691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93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4417" y="1124744"/>
            <a:ext cx="5543591" cy="1296144"/>
          </a:xfrm>
        </p:spPr>
        <p:txBody>
          <a:bodyPr/>
          <a:lstStyle/>
          <a:p>
            <a:r>
              <a:rPr lang="ru-RU" sz="2800" dirty="0" smtClean="0"/>
              <a:t>Ключевые </a:t>
            </a:r>
            <a:r>
              <a:rPr lang="ru-RU" sz="2800" dirty="0"/>
              <a:t>термины в контексте проектов «Горизонт 2020</a:t>
            </a:r>
            <a:r>
              <a:rPr lang="ru-RU" sz="2800" dirty="0" smtClean="0"/>
              <a:t>»:</a:t>
            </a:r>
            <a:r>
              <a:rPr lang="en-GB" sz="2800" dirty="0" smtClean="0"/>
              <a:t> </a:t>
            </a:r>
            <a:endParaRPr lang="en-GB" sz="2800" dirty="0"/>
          </a:p>
        </p:txBody>
      </p:sp>
      <p:sp>
        <p:nvSpPr>
          <p:cNvPr id="4" name="Inhaltsplatzhalter 3"/>
          <p:cNvSpPr>
            <a:spLocks noGrp="1"/>
          </p:cNvSpPr>
          <p:nvPr>
            <p:ph idx="1"/>
          </p:nvPr>
        </p:nvSpPr>
        <p:spPr/>
        <p:txBody>
          <a:bodyPr/>
          <a:lstStyle/>
          <a:p>
            <a:pPr lvl="1"/>
            <a:r>
              <a:rPr lang="ru-RU" dirty="0"/>
              <a:t>Исходные данные (</a:t>
            </a:r>
            <a:r>
              <a:rPr lang="en-GB" dirty="0"/>
              <a:t>Background)</a:t>
            </a:r>
          </a:p>
          <a:p>
            <a:pPr lvl="1"/>
            <a:endParaRPr lang="en-GB" dirty="0"/>
          </a:p>
          <a:p>
            <a:pPr lvl="1"/>
            <a:r>
              <a:rPr lang="ru-RU" dirty="0"/>
              <a:t>Результаты (</a:t>
            </a:r>
            <a:r>
              <a:rPr lang="en-GB" dirty="0"/>
              <a:t>Results)</a:t>
            </a:r>
          </a:p>
          <a:p>
            <a:pPr lvl="1"/>
            <a:endParaRPr lang="en-GB" dirty="0"/>
          </a:p>
          <a:p>
            <a:pPr lvl="1"/>
            <a:r>
              <a:rPr lang="ru-RU" dirty="0"/>
              <a:t>Использование (</a:t>
            </a:r>
            <a:r>
              <a:rPr lang="en-GB" dirty="0"/>
              <a:t>Exploitation)</a:t>
            </a:r>
          </a:p>
          <a:p>
            <a:pPr lvl="1"/>
            <a:endParaRPr lang="en-GB" dirty="0"/>
          </a:p>
          <a:p>
            <a:pPr lvl="1"/>
            <a:r>
              <a:rPr lang="ru-RU" dirty="0"/>
              <a:t>Распространение (</a:t>
            </a:r>
            <a:r>
              <a:rPr lang="en-GB" dirty="0"/>
              <a:t>Dissemination)</a:t>
            </a:r>
          </a:p>
          <a:p>
            <a:pPr lvl="1"/>
            <a:endParaRPr lang="en-GB" dirty="0"/>
          </a:p>
          <a:p>
            <a:pPr lvl="1"/>
            <a:r>
              <a:rPr lang="ru-RU" dirty="0"/>
              <a:t>Права пользования (</a:t>
            </a:r>
            <a:r>
              <a:rPr lang="en-GB" dirty="0"/>
              <a:t>Access rights)</a:t>
            </a:r>
          </a:p>
        </p:txBody>
      </p:sp>
      <p:pic>
        <p:nvPicPr>
          <p:cNvPr id="6" name="Bildplatzhalt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530" r="15530"/>
          <a:stretch>
            <a:fillRect/>
          </a:stretch>
        </p:blipFill>
        <p:spPr/>
      </p:pic>
      <p:pic>
        <p:nvPicPr>
          <p:cNvPr id="5" name="Рисунок 4"/>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80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Определения</a:t>
            </a:r>
            <a:r>
              <a:rPr lang="en-GB" dirty="0" smtClean="0"/>
              <a:t> (I)</a:t>
            </a:r>
            <a:endParaRPr lang="en-GB" dirty="0"/>
          </a:p>
        </p:txBody>
      </p:sp>
      <p:pic>
        <p:nvPicPr>
          <p:cNvPr id="4" name="Рисунок 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
        <p:nvSpPr>
          <p:cNvPr id="5" name="Textfeld 8"/>
          <p:cNvSpPr txBox="1">
            <a:spLocks noChangeArrowheads="1"/>
          </p:cNvSpPr>
          <p:nvPr/>
        </p:nvSpPr>
        <p:spPr bwMode="auto">
          <a:xfrm>
            <a:off x="624417" y="2636912"/>
            <a:ext cx="10317439"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000" b="1" dirty="0" smtClean="0">
                <a:solidFill>
                  <a:srgbClr val="0F5494"/>
                </a:solidFill>
                <a:latin typeface="Verdana"/>
              </a:rPr>
              <a:t>Исходные данные</a:t>
            </a:r>
            <a:endParaRPr lang="en-GB" sz="2000" b="1" dirty="0">
              <a:solidFill>
                <a:srgbClr val="0F5494"/>
              </a:solidFill>
              <a:latin typeface="Verdana"/>
            </a:endParaRPr>
          </a:p>
          <a:p>
            <a:pPr eaLnBrk="1" hangingPunct="1"/>
            <a:r>
              <a:rPr lang="ru-RU" sz="2000" dirty="0" smtClean="0">
                <a:solidFill>
                  <a:srgbClr val="0F5494"/>
                </a:solidFill>
                <a:latin typeface="Verdana"/>
              </a:rPr>
              <a:t>Материальный или нематериальный актив</a:t>
            </a:r>
            <a:r>
              <a:rPr lang="en-GB" sz="2000" dirty="0" smtClean="0">
                <a:solidFill>
                  <a:srgbClr val="0F5494"/>
                </a:solidFill>
                <a:latin typeface="Verdana"/>
              </a:rPr>
              <a:t> (</a:t>
            </a:r>
            <a:r>
              <a:rPr lang="ru-RU" sz="2000" dirty="0" smtClean="0">
                <a:solidFill>
                  <a:srgbClr val="0F5494"/>
                </a:solidFill>
                <a:latin typeface="Verdana"/>
              </a:rPr>
              <a:t>данные</a:t>
            </a:r>
            <a:r>
              <a:rPr lang="en-GB" sz="2000" dirty="0" smtClean="0">
                <a:solidFill>
                  <a:srgbClr val="0F5494"/>
                </a:solidFill>
                <a:latin typeface="Verdana"/>
              </a:rPr>
              <a:t>, </a:t>
            </a:r>
            <a:r>
              <a:rPr lang="ru-RU" sz="2000" dirty="0" smtClean="0">
                <a:solidFill>
                  <a:srgbClr val="0F5494"/>
                </a:solidFill>
                <a:latin typeface="Verdana"/>
              </a:rPr>
              <a:t>ноу-хау</a:t>
            </a:r>
            <a:r>
              <a:rPr lang="en-GB" sz="2000" dirty="0" smtClean="0">
                <a:solidFill>
                  <a:srgbClr val="0F5494"/>
                </a:solidFill>
                <a:latin typeface="Verdana"/>
              </a:rPr>
              <a:t>, </a:t>
            </a:r>
            <a:r>
              <a:rPr lang="ru-RU" sz="2000" dirty="0" smtClean="0">
                <a:solidFill>
                  <a:srgbClr val="0F5494"/>
                </a:solidFill>
                <a:latin typeface="Verdana"/>
              </a:rPr>
              <a:t>информация</a:t>
            </a:r>
            <a:r>
              <a:rPr lang="en-GB" sz="2000" dirty="0" smtClean="0">
                <a:solidFill>
                  <a:srgbClr val="0F5494"/>
                </a:solidFill>
                <a:latin typeface="Verdana"/>
              </a:rPr>
              <a:t>)</a:t>
            </a:r>
            <a:r>
              <a:rPr lang="ru-RU" sz="2000" dirty="0" smtClean="0">
                <a:solidFill>
                  <a:srgbClr val="0F5494"/>
                </a:solidFill>
                <a:latin typeface="Verdana"/>
              </a:rPr>
              <a:t>,</a:t>
            </a:r>
            <a:r>
              <a:rPr lang="en-GB" sz="2000" dirty="0" smtClean="0">
                <a:solidFill>
                  <a:srgbClr val="0F5494"/>
                </a:solidFill>
                <a:latin typeface="Verdana"/>
              </a:rPr>
              <a:t> </a:t>
            </a:r>
            <a:r>
              <a:rPr lang="ru-RU" sz="2000" dirty="0" smtClean="0">
                <a:solidFill>
                  <a:srgbClr val="0F5494"/>
                </a:solidFill>
                <a:latin typeface="Verdana"/>
              </a:rPr>
              <a:t>которым обладают партнеры проекта до вступления в соглашение</a:t>
            </a:r>
            <a:r>
              <a:rPr lang="en-US" sz="2000" dirty="0">
                <a:solidFill>
                  <a:srgbClr val="0F5494"/>
                </a:solidFill>
                <a:latin typeface="Verdana"/>
              </a:rPr>
              <a:t>.</a:t>
            </a:r>
            <a:r>
              <a:rPr lang="ru-RU" sz="2000" dirty="0" smtClean="0">
                <a:solidFill>
                  <a:srgbClr val="0F5494"/>
                </a:solidFill>
                <a:latin typeface="Verdana"/>
              </a:rPr>
              <a:t> Включает ИС как авторское право</a:t>
            </a:r>
            <a:r>
              <a:rPr lang="en-GB" sz="2000" dirty="0" smtClean="0">
                <a:solidFill>
                  <a:srgbClr val="0F5494"/>
                </a:solidFill>
                <a:latin typeface="Verdana"/>
              </a:rPr>
              <a:t>, </a:t>
            </a:r>
            <a:r>
              <a:rPr lang="ru-RU" sz="2000" dirty="0" smtClean="0">
                <a:solidFill>
                  <a:srgbClr val="0F5494"/>
                </a:solidFill>
                <a:latin typeface="Verdana"/>
              </a:rPr>
              <a:t>патенты</a:t>
            </a:r>
            <a:r>
              <a:rPr lang="en-GB" sz="2000" dirty="0" smtClean="0">
                <a:solidFill>
                  <a:srgbClr val="0F5494"/>
                </a:solidFill>
                <a:latin typeface="Verdana"/>
              </a:rPr>
              <a:t>/ </a:t>
            </a:r>
            <a:r>
              <a:rPr lang="ru-RU" sz="2000" dirty="0" smtClean="0">
                <a:solidFill>
                  <a:srgbClr val="0F5494"/>
                </a:solidFill>
                <a:latin typeface="Verdana"/>
              </a:rPr>
              <a:t>заявки на патент</a:t>
            </a:r>
            <a:r>
              <a:rPr lang="en-GB" sz="2000" dirty="0" smtClean="0">
                <a:solidFill>
                  <a:srgbClr val="0F5494"/>
                </a:solidFill>
                <a:latin typeface="Verdana"/>
              </a:rPr>
              <a:t> (</a:t>
            </a:r>
            <a:r>
              <a:rPr lang="ru-RU" sz="2000" dirty="0" smtClean="0">
                <a:solidFill>
                  <a:srgbClr val="0F5494"/>
                </a:solidFill>
                <a:latin typeface="Verdana"/>
              </a:rPr>
              <a:t>поданные до доступа к соглашению</a:t>
            </a:r>
            <a:r>
              <a:rPr lang="en-GB" sz="2000" dirty="0" smtClean="0">
                <a:solidFill>
                  <a:srgbClr val="0F5494"/>
                </a:solidFill>
                <a:latin typeface="Verdana"/>
              </a:rPr>
              <a:t>).</a:t>
            </a:r>
            <a:endParaRPr lang="en-GB" sz="2000" dirty="0">
              <a:solidFill>
                <a:srgbClr val="0F5494"/>
              </a:solidFill>
              <a:latin typeface="Verdana"/>
            </a:endParaRPr>
          </a:p>
          <a:p>
            <a:pPr eaLnBrk="1" hangingPunct="1"/>
            <a:endParaRPr lang="en-GB" sz="2000" dirty="0">
              <a:solidFill>
                <a:srgbClr val="0F5494"/>
              </a:solidFill>
              <a:latin typeface="Verdana"/>
            </a:endParaRPr>
          </a:p>
          <a:p>
            <a:pPr eaLnBrk="1" hangingPunct="1"/>
            <a:r>
              <a:rPr lang="ru-RU" sz="2000" dirty="0" smtClean="0">
                <a:solidFill>
                  <a:srgbClr val="0F5494"/>
                </a:solidFill>
                <a:latin typeface="Verdana"/>
              </a:rPr>
              <a:t>Например</a:t>
            </a:r>
            <a:r>
              <a:rPr lang="en-GB" sz="2000" dirty="0" smtClean="0">
                <a:solidFill>
                  <a:srgbClr val="0F5494"/>
                </a:solidFill>
                <a:latin typeface="Verdana"/>
              </a:rPr>
              <a:t>: </a:t>
            </a:r>
            <a:r>
              <a:rPr lang="ru-RU" sz="2000" i="1" dirty="0" smtClean="0">
                <a:solidFill>
                  <a:srgbClr val="0F5494"/>
                </a:solidFill>
                <a:latin typeface="Verdana"/>
              </a:rPr>
              <a:t>прототипы</a:t>
            </a:r>
            <a:r>
              <a:rPr lang="en-GB" sz="2000" i="1" dirty="0" smtClean="0">
                <a:solidFill>
                  <a:srgbClr val="0F5494"/>
                </a:solidFill>
                <a:latin typeface="Verdana"/>
              </a:rPr>
              <a:t>; </a:t>
            </a:r>
            <a:r>
              <a:rPr lang="ru-RU" sz="2000" i="1" dirty="0" smtClean="0">
                <a:solidFill>
                  <a:srgbClr val="0F5494"/>
                </a:solidFill>
                <a:latin typeface="Verdana"/>
              </a:rPr>
              <a:t>колонии клеток</a:t>
            </a:r>
            <a:r>
              <a:rPr lang="en-GB" sz="2000" i="1" dirty="0" smtClean="0">
                <a:solidFill>
                  <a:srgbClr val="0F5494"/>
                </a:solidFill>
                <a:latin typeface="Verdana"/>
              </a:rPr>
              <a:t>; </a:t>
            </a:r>
            <a:r>
              <a:rPr lang="ru-RU" sz="2000" i="1" dirty="0" smtClean="0">
                <a:solidFill>
                  <a:srgbClr val="0F5494"/>
                </a:solidFill>
                <a:latin typeface="Verdana"/>
              </a:rPr>
              <a:t>права на базы данных</a:t>
            </a:r>
            <a:r>
              <a:rPr lang="en-GB" sz="2000" i="1" dirty="0" smtClean="0">
                <a:solidFill>
                  <a:srgbClr val="0F5494"/>
                </a:solidFill>
                <a:latin typeface="Verdana"/>
              </a:rPr>
              <a:t>, </a:t>
            </a:r>
            <a:r>
              <a:rPr lang="ru-RU" sz="2000" i="1" dirty="0" smtClean="0">
                <a:solidFill>
                  <a:srgbClr val="0F5494"/>
                </a:solidFill>
                <a:latin typeface="Verdana"/>
              </a:rPr>
              <a:t>лицензии с правом сублицензий</a:t>
            </a:r>
            <a:endParaRPr lang="en-GB" sz="2000" i="1" dirty="0">
              <a:solidFill>
                <a:srgbClr val="0F5494"/>
              </a:solidFill>
              <a:latin typeface="Verdana"/>
            </a:endParaRPr>
          </a:p>
          <a:p>
            <a:pPr eaLnBrk="1" hangingPunct="1"/>
            <a:endParaRPr lang="en-GB" sz="2000" dirty="0">
              <a:solidFill>
                <a:srgbClr val="0F5494"/>
              </a:solidFill>
              <a:latin typeface="Verdana"/>
            </a:endParaRPr>
          </a:p>
          <a:p>
            <a:pPr eaLnBrk="1" hangingPunct="1"/>
            <a:r>
              <a:rPr lang="ru-RU" sz="2000" dirty="0" smtClean="0">
                <a:solidFill>
                  <a:srgbClr val="0F5494"/>
                </a:solidFill>
                <a:latin typeface="Verdana"/>
              </a:rPr>
              <a:t>Партнеры проекта</a:t>
            </a:r>
            <a:r>
              <a:rPr lang="en-GB" sz="2000" dirty="0" smtClean="0">
                <a:solidFill>
                  <a:srgbClr val="0F5494"/>
                </a:solidFill>
                <a:latin typeface="Verdana"/>
              </a:rPr>
              <a:t> </a:t>
            </a:r>
            <a:r>
              <a:rPr lang="ru-RU" sz="2000" dirty="0" smtClean="0">
                <a:solidFill>
                  <a:srgbClr val="FFC000"/>
                </a:solidFill>
                <a:latin typeface="Verdana"/>
              </a:rPr>
              <a:t>должны</a:t>
            </a:r>
            <a:r>
              <a:rPr lang="en-GB" sz="2000" dirty="0" smtClean="0">
                <a:solidFill>
                  <a:srgbClr val="FFC000"/>
                </a:solidFill>
                <a:latin typeface="Verdana"/>
              </a:rPr>
              <a:t> </a:t>
            </a:r>
            <a:r>
              <a:rPr lang="ru-RU" sz="2000" dirty="0" smtClean="0">
                <a:solidFill>
                  <a:srgbClr val="FFC000"/>
                </a:solidFill>
                <a:latin typeface="Verdana"/>
              </a:rPr>
              <a:t>указать свои исходные данные в письменном виде</a:t>
            </a:r>
            <a:endParaRPr lang="en-GB" sz="2000" dirty="0">
              <a:solidFill>
                <a:srgbClr val="FFC000"/>
              </a:solidFill>
              <a:latin typeface="Verdana"/>
            </a:endParaRPr>
          </a:p>
          <a:p>
            <a:pPr eaLnBrk="1" hangingPunct="1"/>
            <a:endParaRPr lang="en-GB" sz="2000" dirty="0">
              <a:solidFill>
                <a:srgbClr val="0F5494"/>
              </a:solidFill>
              <a:latin typeface="Verdana"/>
            </a:endParaRPr>
          </a:p>
        </p:txBody>
      </p:sp>
    </p:spTree>
    <p:extLst>
      <p:ext uri="{BB962C8B-B14F-4D97-AF65-F5344CB8AC3E}">
        <p14:creationId xmlns:p14="http://schemas.microsoft.com/office/powerpoint/2010/main" val="272554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a:t>О</a:t>
            </a:r>
            <a:r>
              <a:rPr lang="ru-RU" dirty="0" smtClean="0"/>
              <a:t>пределения</a:t>
            </a:r>
            <a:r>
              <a:rPr lang="en-GB" dirty="0" smtClean="0"/>
              <a:t> (I)</a:t>
            </a:r>
            <a:endParaRPr lang="en-GB" dirty="0"/>
          </a:p>
        </p:txBody>
      </p:sp>
      <p:sp>
        <p:nvSpPr>
          <p:cNvPr id="3" name="Inhaltsplatzhalter 2"/>
          <p:cNvSpPr>
            <a:spLocks noGrp="1"/>
          </p:cNvSpPr>
          <p:nvPr>
            <p:ph idx="1"/>
          </p:nvPr>
        </p:nvSpPr>
        <p:spPr/>
        <p:txBody>
          <a:bodyPr/>
          <a:lstStyle/>
          <a:p>
            <a:r>
              <a:rPr lang="ru-RU" b="1" dirty="0" smtClean="0">
                <a:solidFill>
                  <a:srgbClr val="FFC000"/>
                </a:solidFill>
              </a:rPr>
              <a:t>Результаты</a:t>
            </a:r>
            <a:r>
              <a:rPr lang="en-GB" b="1" dirty="0" smtClean="0">
                <a:solidFill>
                  <a:srgbClr val="FFC000"/>
                </a:solidFill>
              </a:rPr>
              <a:t>:</a:t>
            </a:r>
            <a:r>
              <a:rPr lang="en-GB" b="1" dirty="0" smtClean="0"/>
              <a:t> </a:t>
            </a:r>
            <a:r>
              <a:rPr lang="ru-RU" dirty="0"/>
              <a:t>Все результаты, которые созданы в проекте, подлежащие или не подлежащие защите</a:t>
            </a:r>
            <a:r>
              <a:rPr lang="en-GB" dirty="0" smtClean="0"/>
              <a:t>. </a:t>
            </a:r>
          </a:p>
          <a:p>
            <a:pPr marL="0" indent="0">
              <a:buNone/>
            </a:pPr>
            <a:endParaRPr lang="en-GB" dirty="0" smtClean="0"/>
          </a:p>
          <a:p>
            <a:r>
              <a:rPr lang="ru-RU" dirty="0"/>
              <a:t>Такими </a:t>
            </a:r>
            <a:r>
              <a:rPr lang="ru-RU" dirty="0" smtClean="0"/>
              <a:t>результатами </a:t>
            </a:r>
            <a:r>
              <a:rPr lang="ru-RU" dirty="0"/>
              <a:t>могут </a:t>
            </a:r>
            <a:r>
              <a:rPr lang="ru-RU" dirty="0" smtClean="0"/>
              <a:t>быть объекты авторского права, </a:t>
            </a:r>
            <a:r>
              <a:rPr lang="ru-RU" dirty="0"/>
              <a:t>права на дизайн или патент, торговые марки и др</a:t>
            </a:r>
            <a:r>
              <a:rPr lang="ru-RU" dirty="0" smtClean="0"/>
              <a:t>.,</a:t>
            </a:r>
          </a:p>
          <a:p>
            <a:endParaRPr lang="en-GB" dirty="0" smtClean="0"/>
          </a:p>
          <a:p>
            <a:r>
              <a:rPr lang="ru-RU" dirty="0" smtClean="0"/>
              <a:t>Принадлежат партнерам, </a:t>
            </a:r>
            <a:r>
              <a:rPr lang="ru-RU" dirty="0"/>
              <a:t>которые их создали.</a:t>
            </a:r>
          </a:p>
          <a:p>
            <a:endParaRPr lang="en-GB" dirty="0"/>
          </a:p>
        </p:txBody>
      </p:sp>
      <p:pic>
        <p:nvPicPr>
          <p:cNvPr id="4" name="Рисунок 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657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7408" y="1556792"/>
            <a:ext cx="10972800" cy="936625"/>
          </a:xfrm>
        </p:spPr>
        <p:txBody>
          <a:bodyPr/>
          <a:lstStyle/>
          <a:p>
            <a:r>
              <a:rPr lang="ru-RU" dirty="0" smtClean="0"/>
              <a:t>Определения</a:t>
            </a:r>
            <a:r>
              <a:rPr lang="en-GB" dirty="0" smtClean="0"/>
              <a:t> (II)</a:t>
            </a:r>
            <a:endParaRPr lang="en-GB" dirty="0"/>
          </a:p>
        </p:txBody>
      </p:sp>
      <p:sp>
        <p:nvSpPr>
          <p:cNvPr id="3" name="Inhaltsplatzhalter 2"/>
          <p:cNvSpPr>
            <a:spLocks noGrp="1"/>
          </p:cNvSpPr>
          <p:nvPr>
            <p:ph idx="1"/>
          </p:nvPr>
        </p:nvSpPr>
        <p:spPr>
          <a:xfrm>
            <a:off x="623392" y="2348880"/>
            <a:ext cx="10972800" cy="3633788"/>
          </a:xfrm>
        </p:spPr>
        <p:txBody>
          <a:bodyPr/>
          <a:lstStyle/>
          <a:p>
            <a:r>
              <a:rPr lang="ru-RU" b="1" dirty="0" smtClean="0">
                <a:solidFill>
                  <a:srgbClr val="FFC000"/>
                </a:solidFill>
              </a:rPr>
              <a:t>Права использования</a:t>
            </a:r>
            <a:r>
              <a:rPr lang="en-GB" dirty="0" smtClean="0">
                <a:solidFill>
                  <a:srgbClr val="FFC000"/>
                </a:solidFill>
              </a:rPr>
              <a:t>: </a:t>
            </a:r>
            <a:r>
              <a:rPr lang="ru-RU" dirty="0"/>
              <a:t>Права пользователя (вкл. лицензии) на результаты или исходные данные партнеров</a:t>
            </a:r>
            <a:r>
              <a:rPr lang="ru-RU" dirty="0" smtClean="0"/>
              <a:t>.</a:t>
            </a:r>
            <a:endParaRPr lang="en-GB" dirty="0" smtClean="0"/>
          </a:p>
          <a:p>
            <a:endParaRPr lang="en-GB" dirty="0"/>
          </a:p>
          <a:p>
            <a:r>
              <a:rPr lang="ru-RU" b="1" dirty="0" smtClean="0">
                <a:solidFill>
                  <a:srgbClr val="FFC000"/>
                </a:solidFill>
              </a:rPr>
              <a:t>Использование</a:t>
            </a:r>
            <a:r>
              <a:rPr lang="en-GB" b="1" dirty="0" smtClean="0">
                <a:solidFill>
                  <a:srgbClr val="FFC000"/>
                </a:solidFill>
              </a:rPr>
              <a:t>:</a:t>
            </a:r>
            <a:r>
              <a:rPr lang="en-GB" b="1" dirty="0" smtClean="0"/>
              <a:t> </a:t>
            </a:r>
            <a:r>
              <a:rPr lang="ru-RU" dirty="0"/>
              <a:t>Использование (прямо/косвенно) результатов в исследованиях, которые не являются частью проекта, а также использование для дальнейшей разработки, создания и продажи продукта или процесса</a:t>
            </a:r>
            <a:r>
              <a:rPr lang="ru-RU" dirty="0" smtClean="0"/>
              <a:t>.</a:t>
            </a:r>
            <a:endParaRPr lang="en-GB" dirty="0" smtClean="0"/>
          </a:p>
          <a:p>
            <a:pPr marL="0" indent="0">
              <a:buNone/>
            </a:pPr>
            <a:endParaRPr lang="en-GB" dirty="0"/>
          </a:p>
          <a:p>
            <a:r>
              <a:rPr lang="ru-RU" b="1" dirty="0" smtClean="0">
                <a:solidFill>
                  <a:srgbClr val="FFC000"/>
                </a:solidFill>
              </a:rPr>
              <a:t>Распространение</a:t>
            </a:r>
            <a:r>
              <a:rPr lang="en-GB" b="1" dirty="0" smtClean="0">
                <a:solidFill>
                  <a:srgbClr val="FFC000"/>
                </a:solidFill>
              </a:rPr>
              <a:t>:</a:t>
            </a:r>
            <a:r>
              <a:rPr lang="en-GB" b="1" dirty="0" smtClean="0"/>
              <a:t> </a:t>
            </a:r>
            <a:r>
              <a:rPr lang="ru-RU" dirty="0"/>
              <a:t>Способы которыми результаты </a:t>
            </a:r>
            <a:r>
              <a:rPr lang="ru-RU" dirty="0" smtClean="0"/>
              <a:t>исследований</a:t>
            </a:r>
            <a:r>
              <a:rPr lang="ru-RU" dirty="0"/>
              <a:t/>
            </a:r>
            <a:br>
              <a:rPr lang="ru-RU" dirty="0"/>
            </a:br>
            <a:r>
              <a:rPr lang="ru-RU" dirty="0"/>
              <a:t>представляются общественности. </a:t>
            </a:r>
            <a:r>
              <a:rPr lang="ru-RU" dirty="0" smtClean="0"/>
              <a:t>Официальные издания </a:t>
            </a:r>
            <a:r>
              <a:rPr lang="ru-RU" dirty="0"/>
              <a:t>(например, </a:t>
            </a:r>
            <a:r>
              <a:rPr lang="ru-RU" dirty="0" smtClean="0"/>
              <a:t>публикации </a:t>
            </a:r>
            <a:r>
              <a:rPr lang="ru-RU" dirty="0"/>
              <a:t>патентов) </a:t>
            </a:r>
            <a:r>
              <a:rPr lang="ru-RU" dirty="0" smtClean="0"/>
              <a:t>не считаются </a:t>
            </a:r>
            <a:r>
              <a:rPr lang="ru-RU" dirty="0"/>
              <a:t>за распространение.</a:t>
            </a:r>
          </a:p>
          <a:p>
            <a:endParaRPr lang="en-GB" dirty="0"/>
          </a:p>
          <a:p>
            <a:endParaRPr lang="en-GB" dirty="0"/>
          </a:p>
        </p:txBody>
      </p:sp>
      <p:pic>
        <p:nvPicPr>
          <p:cNvPr id="4" name="Рисунок 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679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bwMode="auto">
          <a:xfrm>
            <a:off x="119336" y="1196753"/>
            <a:ext cx="12072664"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defRPr/>
            </a:pPr>
            <a:r>
              <a:rPr lang="ru-RU" sz="2400" kern="0" dirty="0" smtClean="0">
                <a:latin typeface="Verdana"/>
              </a:rPr>
              <a:t>Коммуникационная деятельность </a:t>
            </a:r>
            <a:r>
              <a:rPr lang="en-GB" sz="2400" dirty="0" smtClean="0"/>
              <a:t>≠</a:t>
            </a:r>
            <a:r>
              <a:rPr lang="ru-RU" sz="2400" dirty="0" smtClean="0"/>
              <a:t> </a:t>
            </a:r>
            <a:r>
              <a:rPr lang="ru-RU" sz="2400" kern="0" dirty="0" smtClean="0">
                <a:latin typeface="Verdana"/>
              </a:rPr>
              <a:t>распространение </a:t>
            </a:r>
            <a:r>
              <a:rPr lang="ru-RU" sz="2400" kern="0" dirty="0">
                <a:latin typeface="Verdana"/>
              </a:rPr>
              <a:t>результатов</a:t>
            </a:r>
            <a:endParaRPr lang="en-GB" sz="2400" kern="0" dirty="0">
              <a:latin typeface="Verdana"/>
            </a:endParaRPr>
          </a:p>
        </p:txBody>
      </p:sp>
      <p:sp>
        <p:nvSpPr>
          <p:cNvPr id="27" name="Inhaltsplatzhalter 19"/>
          <p:cNvSpPr txBox="1">
            <a:spLocks/>
          </p:cNvSpPr>
          <p:nvPr/>
        </p:nvSpPr>
        <p:spPr bwMode="auto">
          <a:xfrm>
            <a:off x="1981200" y="2348880"/>
            <a:ext cx="8229600"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Wingdings" panose="05000000000000000000" pitchFamily="2" charset="2"/>
              <a:buChar char="Ø"/>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Font typeface="Wingdings" pitchFamily="2" charset="2"/>
              <a:buChar char="§"/>
              <a:defRPr sz="1800" b="0">
                <a:solidFill>
                  <a:srgbClr val="0F5494"/>
                </a:solidFill>
                <a:latin typeface="+mn-lt"/>
              </a:defRPr>
            </a:lvl2pPr>
            <a:lvl3pPr marL="1200150" indent="-285750" algn="l" rtl="0" eaLnBrk="0" fontAlgn="base" hangingPunct="0">
              <a:spcBef>
                <a:spcPct val="20000"/>
              </a:spcBef>
              <a:spcAft>
                <a:spcPct val="0"/>
              </a:spcAft>
              <a:buFont typeface="Arial" panose="020B0604020202020204" pitchFamily="34" charset="0"/>
              <a:buChar char="•"/>
              <a:defRPr sz="16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endParaRPr lang="en-US" kern="0" dirty="0">
              <a:latin typeface="Verdana"/>
            </a:endParaRPr>
          </a:p>
        </p:txBody>
      </p:sp>
      <p:grpSp>
        <p:nvGrpSpPr>
          <p:cNvPr id="28" name="Group 7"/>
          <p:cNvGrpSpPr/>
          <p:nvPr/>
        </p:nvGrpSpPr>
        <p:grpSpPr>
          <a:xfrm>
            <a:off x="2308177" y="3933056"/>
            <a:ext cx="7344816" cy="914400"/>
            <a:chOff x="870991" y="4293096"/>
            <a:chExt cx="7344816" cy="914400"/>
          </a:xfrm>
        </p:grpSpPr>
        <p:sp>
          <p:nvSpPr>
            <p:cNvPr id="29" name="Rectangle 3"/>
            <p:cNvSpPr/>
            <p:nvPr/>
          </p:nvSpPr>
          <p:spPr>
            <a:xfrm>
              <a:off x="870991" y="4293096"/>
              <a:ext cx="7344816" cy="914400"/>
            </a:xfrm>
            <a:prstGeom prst="rect">
              <a:avLst/>
            </a:prstGeom>
            <a:solidFill>
              <a:srgbClr val="C00000"/>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GB" sz="1600" kern="0">
                <a:solidFill>
                  <a:srgbClr val="FF0000"/>
                </a:solidFill>
                <a:latin typeface="Verdana"/>
              </a:endParaRPr>
            </a:p>
          </p:txBody>
        </p:sp>
        <p:sp>
          <p:nvSpPr>
            <p:cNvPr id="30" name="TextBox 6"/>
            <p:cNvSpPr txBox="1"/>
            <p:nvPr/>
          </p:nvSpPr>
          <p:spPr>
            <a:xfrm>
              <a:off x="2483768" y="4581128"/>
              <a:ext cx="4032448" cy="461665"/>
            </a:xfrm>
            <a:prstGeom prst="rect">
              <a:avLst/>
            </a:prstGeom>
            <a:noFill/>
          </p:spPr>
          <p:txBody>
            <a:bodyPr wrap="square" rtlCol="0">
              <a:spAutoFit/>
            </a:bodyPr>
            <a:lstStyle/>
            <a:p>
              <a:pPr algn="ctr" fontAlgn="base">
                <a:spcBef>
                  <a:spcPct val="0"/>
                </a:spcBef>
                <a:spcAft>
                  <a:spcPct val="0"/>
                </a:spcAft>
                <a:defRPr/>
              </a:pPr>
              <a:r>
                <a:rPr lang="ru-RU" sz="2400" b="1" kern="0" dirty="0">
                  <a:solidFill>
                    <a:srgbClr val="FFFFFF"/>
                  </a:solidFill>
                  <a:latin typeface="Verdana"/>
                </a:rPr>
                <a:t>Проект</a:t>
              </a:r>
              <a:endParaRPr lang="en-GB" sz="2400" b="1" kern="0" dirty="0">
                <a:solidFill>
                  <a:srgbClr val="FFFFFF"/>
                </a:solidFill>
                <a:latin typeface="Verdana"/>
              </a:endParaRPr>
            </a:p>
          </p:txBody>
        </p:sp>
      </p:grpSp>
      <p:sp>
        <p:nvSpPr>
          <p:cNvPr id="31" name="Right Arrow 9"/>
          <p:cNvSpPr/>
          <p:nvPr/>
        </p:nvSpPr>
        <p:spPr>
          <a:xfrm>
            <a:off x="4512838" y="2744551"/>
            <a:ext cx="5400600" cy="531141"/>
          </a:xfrm>
          <a:prstGeom prst="rightArrow">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GB" sz="1600" kern="0">
              <a:solidFill>
                <a:srgbClr val="FFFFFF"/>
              </a:solidFill>
              <a:latin typeface="Verdana"/>
            </a:endParaRPr>
          </a:p>
        </p:txBody>
      </p:sp>
      <p:sp>
        <p:nvSpPr>
          <p:cNvPr id="32" name="TextBox 11"/>
          <p:cNvSpPr txBox="1"/>
          <p:nvPr/>
        </p:nvSpPr>
        <p:spPr>
          <a:xfrm>
            <a:off x="2927649" y="5317914"/>
            <a:ext cx="2287961" cy="261610"/>
          </a:xfrm>
          <a:prstGeom prst="rect">
            <a:avLst/>
          </a:prstGeom>
          <a:noFill/>
          <a:ln w="38100">
            <a:solidFill>
              <a:srgbClr val="C00000"/>
            </a:solidFill>
          </a:ln>
        </p:spPr>
        <p:txBody>
          <a:bodyPr wrap="square" rtlCol="0">
            <a:spAutoFit/>
          </a:bodyPr>
          <a:lstStyle/>
          <a:p>
            <a:pPr algn="r" fontAlgn="base">
              <a:spcBef>
                <a:spcPct val="0"/>
              </a:spcBef>
              <a:spcAft>
                <a:spcPct val="0"/>
              </a:spcAft>
            </a:pPr>
            <a:r>
              <a:rPr lang="ru-RU" sz="1100" dirty="0">
                <a:solidFill>
                  <a:srgbClr val="0F5494"/>
                </a:solidFill>
                <a:latin typeface="Verdana"/>
              </a:rPr>
              <a:t>Первые результаты проекта</a:t>
            </a:r>
            <a:endParaRPr lang="en-GB" sz="1100" dirty="0">
              <a:solidFill>
                <a:srgbClr val="0F5494"/>
              </a:solidFill>
              <a:latin typeface="Verdana"/>
            </a:endParaRPr>
          </a:p>
        </p:txBody>
      </p:sp>
      <p:grpSp>
        <p:nvGrpSpPr>
          <p:cNvPr id="33" name="Group 13"/>
          <p:cNvGrpSpPr/>
          <p:nvPr/>
        </p:nvGrpSpPr>
        <p:grpSpPr>
          <a:xfrm>
            <a:off x="2259089" y="5733256"/>
            <a:ext cx="7632848" cy="648072"/>
            <a:chOff x="735089" y="5733256"/>
            <a:chExt cx="7632848" cy="648072"/>
          </a:xfrm>
        </p:grpSpPr>
        <p:sp>
          <p:nvSpPr>
            <p:cNvPr id="34" name="Right Arrow 8"/>
            <p:cNvSpPr/>
            <p:nvPr/>
          </p:nvSpPr>
          <p:spPr>
            <a:xfrm>
              <a:off x="735089" y="5733256"/>
              <a:ext cx="7632848" cy="648072"/>
            </a:xfrm>
            <a:prstGeom prst="rightArrow">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GB" sz="1600" kern="0">
                <a:solidFill>
                  <a:srgbClr val="FFFFFF"/>
                </a:solidFill>
                <a:latin typeface="Verdana"/>
              </a:endParaRPr>
            </a:p>
          </p:txBody>
        </p:sp>
        <p:sp>
          <p:nvSpPr>
            <p:cNvPr id="35" name="TextBox 12"/>
            <p:cNvSpPr txBox="1"/>
            <p:nvPr/>
          </p:nvSpPr>
          <p:spPr>
            <a:xfrm>
              <a:off x="2463281" y="5872626"/>
              <a:ext cx="4176464" cy="338554"/>
            </a:xfrm>
            <a:prstGeom prst="rect">
              <a:avLst/>
            </a:prstGeom>
            <a:noFill/>
          </p:spPr>
          <p:txBody>
            <a:bodyPr wrap="square" rtlCol="0">
              <a:spAutoFit/>
            </a:bodyPr>
            <a:lstStyle/>
            <a:p>
              <a:pPr fontAlgn="base">
                <a:spcBef>
                  <a:spcPct val="0"/>
                </a:spcBef>
                <a:spcAft>
                  <a:spcPct val="0"/>
                </a:spcAft>
                <a:defRPr/>
              </a:pPr>
              <a:r>
                <a:rPr lang="ru-RU" sz="1600" b="1" kern="0" dirty="0">
                  <a:solidFill>
                    <a:srgbClr val="FFFFFF"/>
                  </a:solidFill>
                  <a:latin typeface="Verdana"/>
                </a:rPr>
                <a:t>Коммуникационная деятельность</a:t>
              </a:r>
              <a:endParaRPr lang="en-GB" sz="1600" b="1" kern="0" dirty="0">
                <a:solidFill>
                  <a:srgbClr val="FFFFFF"/>
                </a:solidFill>
                <a:latin typeface="Verdana"/>
              </a:endParaRPr>
            </a:p>
          </p:txBody>
        </p:sp>
      </p:grpSp>
      <p:sp>
        <p:nvSpPr>
          <p:cNvPr id="36" name="TextBox 14"/>
          <p:cNvSpPr txBox="1"/>
          <p:nvPr/>
        </p:nvSpPr>
        <p:spPr>
          <a:xfrm>
            <a:off x="5124906" y="2852273"/>
            <a:ext cx="4176464" cy="338554"/>
          </a:xfrm>
          <a:prstGeom prst="rect">
            <a:avLst/>
          </a:prstGeom>
          <a:noFill/>
        </p:spPr>
        <p:txBody>
          <a:bodyPr wrap="square" rtlCol="0">
            <a:spAutoFit/>
          </a:bodyPr>
          <a:lstStyle/>
          <a:p>
            <a:pPr fontAlgn="base">
              <a:spcBef>
                <a:spcPct val="0"/>
              </a:spcBef>
              <a:spcAft>
                <a:spcPct val="0"/>
              </a:spcAft>
            </a:pPr>
            <a:r>
              <a:rPr lang="ru-RU" sz="1600" b="1" dirty="0">
                <a:solidFill>
                  <a:srgbClr val="FFFFFF"/>
                </a:solidFill>
                <a:latin typeface="Verdana"/>
              </a:rPr>
              <a:t>Распространение результатов</a:t>
            </a:r>
            <a:endParaRPr lang="en-GB" sz="1600" b="1" dirty="0">
              <a:solidFill>
                <a:srgbClr val="FFFFFF"/>
              </a:solidFill>
              <a:latin typeface="Verdana"/>
            </a:endParaRPr>
          </a:p>
        </p:txBody>
      </p:sp>
      <p:sp>
        <p:nvSpPr>
          <p:cNvPr id="37" name="Right Arrow 10"/>
          <p:cNvSpPr/>
          <p:nvPr/>
        </p:nvSpPr>
        <p:spPr>
          <a:xfrm>
            <a:off x="4511825" y="2256346"/>
            <a:ext cx="5811553" cy="552200"/>
          </a:xfrm>
          <a:prstGeom prst="rightArrow">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GB" sz="1600" kern="0">
              <a:solidFill>
                <a:srgbClr val="FFFFFF"/>
              </a:solidFill>
              <a:latin typeface="Verdana"/>
            </a:endParaRPr>
          </a:p>
        </p:txBody>
      </p:sp>
      <p:sp>
        <p:nvSpPr>
          <p:cNvPr id="38" name="TextBox 15"/>
          <p:cNvSpPr txBox="1"/>
          <p:nvPr/>
        </p:nvSpPr>
        <p:spPr>
          <a:xfrm>
            <a:off x="5733731" y="2329636"/>
            <a:ext cx="4176464" cy="338554"/>
          </a:xfrm>
          <a:prstGeom prst="rect">
            <a:avLst/>
          </a:prstGeom>
          <a:noFill/>
        </p:spPr>
        <p:txBody>
          <a:bodyPr wrap="square" rtlCol="0">
            <a:spAutoFit/>
          </a:bodyPr>
          <a:lstStyle/>
          <a:p>
            <a:pPr fontAlgn="base">
              <a:spcBef>
                <a:spcPct val="0"/>
              </a:spcBef>
              <a:spcAft>
                <a:spcPct val="0"/>
              </a:spcAft>
            </a:pPr>
            <a:r>
              <a:rPr lang="ru-RU" sz="1600" b="1" dirty="0">
                <a:solidFill>
                  <a:srgbClr val="FFFFFF"/>
                </a:solidFill>
                <a:latin typeface="Verdana"/>
              </a:rPr>
              <a:t>Использование результатов</a:t>
            </a:r>
            <a:endParaRPr lang="en-GB" sz="1600" b="1" dirty="0">
              <a:solidFill>
                <a:srgbClr val="FFFFFF"/>
              </a:solidFill>
              <a:latin typeface="Verdana"/>
            </a:endParaRPr>
          </a:p>
        </p:txBody>
      </p:sp>
      <p:cxnSp>
        <p:nvCxnSpPr>
          <p:cNvPr id="39" name="Straight Arrow Connector 18"/>
          <p:cNvCxnSpPr/>
          <p:nvPr/>
        </p:nvCxnSpPr>
        <p:spPr bwMode="auto">
          <a:xfrm>
            <a:off x="4151784" y="3379452"/>
            <a:ext cx="360040" cy="553604"/>
          </a:xfrm>
          <a:prstGeom prst="straightConnector1">
            <a:avLst/>
          </a:prstGeom>
          <a:noFill/>
          <a:ln w="9525" cap="flat" cmpd="sng" algn="ctr">
            <a:noFill/>
            <a:prstDash val="solid"/>
            <a:round/>
            <a:headEnd type="none" w="med" len="med"/>
            <a:tailEnd type="arrow"/>
          </a:ln>
          <a:effectLst/>
        </p:spPr>
      </p:cxnSp>
      <p:grpSp>
        <p:nvGrpSpPr>
          <p:cNvPr id="40" name="Group 21"/>
          <p:cNvGrpSpPr/>
          <p:nvPr/>
        </p:nvGrpSpPr>
        <p:grpSpPr>
          <a:xfrm>
            <a:off x="1973491" y="4894612"/>
            <a:ext cx="720080" cy="684912"/>
            <a:chOff x="809531" y="4847456"/>
            <a:chExt cx="720080" cy="684912"/>
          </a:xfrm>
        </p:grpSpPr>
        <p:sp>
          <p:nvSpPr>
            <p:cNvPr id="41" name="TextBox 4"/>
            <p:cNvSpPr txBox="1"/>
            <p:nvPr/>
          </p:nvSpPr>
          <p:spPr>
            <a:xfrm>
              <a:off x="809531" y="5270758"/>
              <a:ext cx="720080" cy="261610"/>
            </a:xfrm>
            <a:prstGeom prst="rect">
              <a:avLst/>
            </a:prstGeom>
            <a:noFill/>
            <a:ln w="38100">
              <a:solidFill>
                <a:srgbClr val="C00000"/>
              </a:solidFill>
            </a:ln>
          </p:spPr>
          <p:txBody>
            <a:bodyPr wrap="square" rtlCol="0">
              <a:spAutoFit/>
            </a:bodyPr>
            <a:lstStyle/>
            <a:p>
              <a:pPr fontAlgn="base">
                <a:spcBef>
                  <a:spcPct val="0"/>
                </a:spcBef>
                <a:spcAft>
                  <a:spcPct val="0"/>
                </a:spcAft>
              </a:pPr>
              <a:r>
                <a:rPr lang="ru-RU" sz="1100" dirty="0">
                  <a:solidFill>
                    <a:srgbClr val="0F5494"/>
                  </a:solidFill>
                  <a:latin typeface="Verdana"/>
                </a:rPr>
                <a:t>Начало</a:t>
              </a:r>
              <a:endParaRPr lang="en-GB" sz="1100" dirty="0">
                <a:solidFill>
                  <a:srgbClr val="0F5494"/>
                </a:solidFill>
                <a:latin typeface="Verdana"/>
              </a:endParaRPr>
            </a:p>
          </p:txBody>
        </p:sp>
        <p:cxnSp>
          <p:nvCxnSpPr>
            <p:cNvPr id="42" name="Straight Arrow Connector 20"/>
            <p:cNvCxnSpPr>
              <a:stCxn id="41" idx="0"/>
            </p:cNvCxnSpPr>
            <p:nvPr/>
          </p:nvCxnSpPr>
          <p:spPr bwMode="auto">
            <a:xfrm flipV="1">
              <a:off x="1169571" y="4847456"/>
              <a:ext cx="0" cy="423302"/>
            </a:xfrm>
            <a:prstGeom prst="straightConnector1">
              <a:avLst/>
            </a:prstGeom>
            <a:noFill/>
            <a:ln w="38100" cap="flat" cmpd="sng" algn="ctr">
              <a:solidFill>
                <a:srgbClr val="C00000"/>
              </a:solidFill>
              <a:prstDash val="solid"/>
              <a:round/>
              <a:headEnd type="none" w="med" len="med"/>
              <a:tailEnd type="arrow"/>
            </a:ln>
            <a:effectLst/>
          </p:spPr>
        </p:cxnSp>
      </p:grpSp>
      <p:grpSp>
        <p:nvGrpSpPr>
          <p:cNvPr id="43" name="Group 25"/>
          <p:cNvGrpSpPr/>
          <p:nvPr/>
        </p:nvGrpSpPr>
        <p:grpSpPr>
          <a:xfrm>
            <a:off x="9324291" y="4936986"/>
            <a:ext cx="657403" cy="642538"/>
            <a:chOff x="7491469" y="4894612"/>
            <a:chExt cx="657403" cy="642538"/>
          </a:xfrm>
        </p:grpSpPr>
        <p:sp>
          <p:nvSpPr>
            <p:cNvPr id="44" name="TextBox 5"/>
            <p:cNvSpPr txBox="1"/>
            <p:nvPr/>
          </p:nvSpPr>
          <p:spPr>
            <a:xfrm>
              <a:off x="7491469" y="5275540"/>
              <a:ext cx="657403" cy="261610"/>
            </a:xfrm>
            <a:prstGeom prst="rect">
              <a:avLst/>
            </a:prstGeom>
            <a:noFill/>
            <a:ln w="38100">
              <a:solidFill>
                <a:srgbClr val="C00000"/>
              </a:solidFill>
            </a:ln>
          </p:spPr>
          <p:txBody>
            <a:bodyPr wrap="square" rtlCol="0">
              <a:spAutoFit/>
            </a:bodyPr>
            <a:lstStyle/>
            <a:p>
              <a:pPr fontAlgn="base">
                <a:spcBef>
                  <a:spcPct val="0"/>
                </a:spcBef>
                <a:spcAft>
                  <a:spcPct val="0"/>
                </a:spcAft>
              </a:pPr>
              <a:r>
                <a:rPr lang="ru-RU" sz="1100" dirty="0">
                  <a:solidFill>
                    <a:srgbClr val="0F5494"/>
                  </a:solidFill>
                  <a:latin typeface="Verdana"/>
                </a:rPr>
                <a:t>Конец</a:t>
              </a:r>
              <a:endParaRPr lang="en-GB" sz="1100" dirty="0">
                <a:solidFill>
                  <a:srgbClr val="0F5494"/>
                </a:solidFill>
                <a:latin typeface="Verdana"/>
              </a:endParaRPr>
            </a:p>
          </p:txBody>
        </p:sp>
        <p:cxnSp>
          <p:nvCxnSpPr>
            <p:cNvPr id="45" name="Straight Arrow Connector 23"/>
            <p:cNvCxnSpPr>
              <a:stCxn id="44" idx="0"/>
            </p:cNvCxnSpPr>
            <p:nvPr/>
          </p:nvCxnSpPr>
          <p:spPr bwMode="auto">
            <a:xfrm flipV="1">
              <a:off x="7820171" y="4894612"/>
              <a:ext cx="0" cy="380928"/>
            </a:xfrm>
            <a:prstGeom prst="straightConnector1">
              <a:avLst/>
            </a:prstGeom>
            <a:noFill/>
            <a:ln w="38100" cap="flat" cmpd="sng" algn="ctr">
              <a:solidFill>
                <a:srgbClr val="C00000"/>
              </a:solidFill>
              <a:prstDash val="solid"/>
              <a:round/>
              <a:headEnd type="none" w="med" len="med"/>
              <a:tailEnd type="arrow"/>
            </a:ln>
            <a:effectLst/>
          </p:spPr>
        </p:cxnSp>
      </p:grpSp>
      <p:cxnSp>
        <p:nvCxnSpPr>
          <p:cNvPr id="46" name="Straight Arrow Connector 26"/>
          <p:cNvCxnSpPr/>
          <p:nvPr/>
        </p:nvCxnSpPr>
        <p:spPr bwMode="auto">
          <a:xfrm flipV="1">
            <a:off x="4063175" y="4894612"/>
            <a:ext cx="0" cy="423302"/>
          </a:xfrm>
          <a:prstGeom prst="straightConnector1">
            <a:avLst/>
          </a:prstGeom>
          <a:noFill/>
          <a:ln w="38100" cap="flat" cmpd="sng" algn="ctr">
            <a:solidFill>
              <a:srgbClr val="C00000"/>
            </a:solidFill>
            <a:prstDash val="solid"/>
            <a:round/>
            <a:headEnd type="none" w="med" len="med"/>
            <a:tailEnd type="arrow"/>
          </a:ln>
          <a:effectLst/>
        </p:spPr>
      </p:cxnSp>
      <p:sp>
        <p:nvSpPr>
          <p:cNvPr id="47" name="TextBox 27"/>
          <p:cNvSpPr txBox="1"/>
          <p:nvPr/>
        </p:nvSpPr>
        <p:spPr>
          <a:xfrm>
            <a:off x="4001277" y="3340784"/>
            <a:ext cx="2592288" cy="338554"/>
          </a:xfrm>
          <a:prstGeom prst="rect">
            <a:avLst/>
          </a:prstGeom>
          <a:solidFill>
            <a:srgbClr val="3E6FD2"/>
          </a:solidFill>
          <a:ln w="38100">
            <a:noFill/>
          </a:ln>
        </p:spPr>
        <p:txBody>
          <a:bodyPr wrap="square" rtlCol="0">
            <a:spAutoFit/>
          </a:bodyPr>
          <a:lstStyle/>
          <a:p>
            <a:pPr algn="r" fontAlgn="base">
              <a:spcBef>
                <a:spcPct val="0"/>
              </a:spcBef>
              <a:spcAft>
                <a:spcPct val="0"/>
              </a:spcAft>
            </a:pPr>
            <a:r>
              <a:rPr lang="ru-RU" sz="1600" b="1" dirty="0">
                <a:solidFill>
                  <a:srgbClr val="FFFFFF"/>
                </a:solidFill>
                <a:latin typeface="Verdana"/>
              </a:rPr>
              <a:t>Анализ и защита</a:t>
            </a:r>
            <a:endParaRPr lang="en-GB" sz="1600" b="1" dirty="0">
              <a:solidFill>
                <a:srgbClr val="FFFFFF"/>
              </a:solidFill>
              <a:latin typeface="Verdana"/>
            </a:endParaRPr>
          </a:p>
        </p:txBody>
      </p:sp>
      <p:pic>
        <p:nvPicPr>
          <p:cNvPr id="24" name="Рисунок 23"/>
          <p:cNvPicPr>
            <a:picLocks noChangeAspect="1"/>
          </p:cNvPicPr>
          <p:nvPr/>
        </p:nvPicPr>
        <p:blipFill>
          <a:blip r:embed="rId2"/>
          <a:stretch>
            <a:fillRect/>
          </a:stretch>
        </p:blipFill>
        <p:spPr>
          <a:xfrm>
            <a:off x="5447928" y="188641"/>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634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txBox="1">
            <a:spLocks/>
          </p:cNvSpPr>
          <p:nvPr/>
        </p:nvSpPr>
        <p:spPr bwMode="auto">
          <a:xfrm>
            <a:off x="1935342" y="1076019"/>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ru-RU" kern="0" dirty="0">
                <a:latin typeface="Verdana"/>
              </a:rPr>
              <a:t>Грантовое соглашение</a:t>
            </a:r>
            <a:r>
              <a:rPr lang="de-DE" kern="0" dirty="0">
                <a:latin typeface="Verdana"/>
              </a:rPr>
              <a:t> (I)</a:t>
            </a:r>
          </a:p>
        </p:txBody>
      </p:sp>
      <p:grpSp>
        <p:nvGrpSpPr>
          <p:cNvPr id="20" name="Gruppieren 19"/>
          <p:cNvGrpSpPr/>
          <p:nvPr/>
        </p:nvGrpSpPr>
        <p:grpSpPr>
          <a:xfrm>
            <a:off x="3743255" y="2756006"/>
            <a:ext cx="5339636" cy="3432581"/>
            <a:chOff x="467544" y="1700808"/>
            <a:chExt cx="6264696" cy="4392488"/>
          </a:xfrm>
        </p:grpSpPr>
        <p:grpSp>
          <p:nvGrpSpPr>
            <p:cNvPr id="21" name="Gruppieren 20"/>
            <p:cNvGrpSpPr/>
            <p:nvPr/>
          </p:nvGrpSpPr>
          <p:grpSpPr>
            <a:xfrm>
              <a:off x="467544" y="1700808"/>
              <a:ext cx="6264696" cy="4392488"/>
              <a:chOff x="755576" y="1700808"/>
              <a:chExt cx="3312368" cy="4392488"/>
            </a:xfrm>
          </p:grpSpPr>
          <p:sp>
            <p:nvSpPr>
              <p:cNvPr id="32" name="Abgerundetes Rechteck 31"/>
              <p:cNvSpPr/>
              <p:nvPr/>
            </p:nvSpPr>
            <p:spPr>
              <a:xfrm>
                <a:off x="755576" y="1700808"/>
                <a:ext cx="3312368" cy="4392488"/>
              </a:xfrm>
              <a:prstGeom prst="roundRect">
                <a:avLst>
                  <a:gd name="adj" fmla="val 5567"/>
                </a:avLst>
              </a:prstGeom>
              <a:solidFill>
                <a:srgbClr val="FFFFFF">
                  <a:lumMod val="85000"/>
                </a:srgbClr>
              </a:solidFill>
              <a:ln w="25400" cap="flat" cmpd="sng" algn="ctr">
                <a:solidFill>
                  <a:srgbClr val="FFFFFF">
                    <a:lumMod val="65000"/>
                  </a:srgbClr>
                </a:solidFill>
                <a:prstDash val="solid"/>
              </a:ln>
              <a:effectLst/>
            </p:spPr>
            <p:txBody>
              <a:bodyPr rtlCol="0" anchor="ctr"/>
              <a:lstStyle/>
              <a:p>
                <a:pPr algn="ctr">
                  <a:defRPr/>
                </a:pPr>
                <a:endParaRPr lang="de-DE" kern="0">
                  <a:solidFill>
                    <a:prstClr val="white"/>
                  </a:solidFill>
                  <a:latin typeface="Verdana"/>
                </a:endParaRPr>
              </a:p>
            </p:txBody>
          </p:sp>
          <p:sp>
            <p:nvSpPr>
              <p:cNvPr id="33" name="Textfeld 32"/>
              <p:cNvSpPr txBox="1"/>
              <p:nvPr/>
            </p:nvSpPr>
            <p:spPr>
              <a:xfrm>
                <a:off x="755576" y="1773393"/>
                <a:ext cx="3312368" cy="1023997"/>
              </a:xfrm>
              <a:prstGeom prst="rect">
                <a:avLst/>
              </a:prstGeom>
              <a:noFill/>
            </p:spPr>
            <p:txBody>
              <a:bodyPr wrap="square" rtlCol="0">
                <a:spAutoFit/>
              </a:bodyPr>
              <a:lstStyle/>
              <a:p>
                <a:pPr>
                  <a:defRPr/>
                </a:pPr>
                <a:endParaRPr lang="de-DE" b="1" kern="0" dirty="0">
                  <a:solidFill>
                    <a:prstClr val="black"/>
                  </a:solidFill>
                </a:endParaRPr>
              </a:p>
              <a:p>
                <a:pPr algn="ctr" eaLnBrk="0" hangingPunct="0">
                  <a:defRPr/>
                </a:pPr>
                <a:r>
                  <a:rPr lang="ru-RU" sz="1400" b="1" kern="0" dirty="0">
                    <a:solidFill>
                      <a:srgbClr val="0F5494"/>
                    </a:solidFill>
                    <a:latin typeface="Verdana"/>
                  </a:rPr>
                  <a:t>Связь между Европейской комиссией и консорциумом</a:t>
                </a:r>
                <a:endParaRPr lang="tr-TR" sz="1400" b="1" kern="0" dirty="0">
                  <a:solidFill>
                    <a:srgbClr val="0F5494"/>
                  </a:solidFill>
                  <a:latin typeface="Verdana"/>
                </a:endParaRPr>
              </a:p>
            </p:txBody>
          </p:sp>
        </p:grpSp>
        <p:sp>
          <p:nvSpPr>
            <p:cNvPr id="22" name="Ellipse 21"/>
            <p:cNvSpPr/>
            <p:nvPr/>
          </p:nvSpPr>
          <p:spPr>
            <a:xfrm>
              <a:off x="971600" y="2660715"/>
              <a:ext cx="2119122" cy="864096"/>
            </a:xfrm>
            <a:prstGeom prst="ellipse">
              <a:avLst/>
            </a:prstGeom>
            <a:solidFill>
              <a:srgbClr val="BBE0E3">
                <a:lumMod val="40000"/>
                <a:lumOff val="60000"/>
              </a:srgbClr>
            </a:solidFill>
            <a:ln w="28575" cap="flat" cmpd="sng" algn="ctr">
              <a:solidFill>
                <a:srgbClr val="BBE0E3">
                  <a:lumMod val="40000"/>
                  <a:lumOff val="60000"/>
                </a:srgbClr>
              </a:solidFill>
              <a:prstDash val="solid"/>
            </a:ln>
            <a:effectLst/>
          </p:spPr>
          <p:txBody>
            <a:bodyPr rtlCol="0" anchor="ctr"/>
            <a:lstStyle/>
            <a:p>
              <a:pPr algn="ctr">
                <a:defRPr/>
              </a:pPr>
              <a:r>
                <a:rPr lang="ru-RU" sz="1100" b="1" kern="0" dirty="0" smtClean="0">
                  <a:solidFill>
                    <a:srgbClr val="0F5494"/>
                  </a:solidFill>
                  <a:latin typeface="Verdana"/>
                </a:rPr>
                <a:t>Европейская комиссия</a:t>
              </a:r>
              <a:endParaRPr lang="de-DE" sz="1100" b="1" kern="0" dirty="0">
                <a:solidFill>
                  <a:srgbClr val="0F5494"/>
                </a:solidFill>
                <a:latin typeface="Verdana"/>
              </a:endParaRPr>
            </a:p>
          </p:txBody>
        </p:sp>
        <p:sp>
          <p:nvSpPr>
            <p:cNvPr id="23" name="Pfeil nach oben 22"/>
            <p:cNvSpPr/>
            <p:nvPr/>
          </p:nvSpPr>
          <p:spPr>
            <a:xfrm>
              <a:off x="1619672" y="3648477"/>
              <a:ext cx="484632" cy="891348"/>
            </a:xfrm>
            <a:prstGeom prst="upArrow">
              <a:avLst/>
            </a:prstGeom>
            <a:gradFill flip="none" rotWithShape="1">
              <a:gsLst>
                <a:gs pos="0">
                  <a:srgbClr val="BBE0E3">
                    <a:tint val="66000"/>
                    <a:satMod val="160000"/>
                  </a:srgbClr>
                </a:gs>
                <a:gs pos="50000">
                  <a:srgbClr val="BBE0E3">
                    <a:tint val="44500"/>
                    <a:satMod val="160000"/>
                  </a:srgbClr>
                </a:gs>
                <a:gs pos="100000">
                  <a:srgbClr val="BBE0E3">
                    <a:tint val="23500"/>
                    <a:satMod val="160000"/>
                  </a:srgbClr>
                </a:gs>
              </a:gsLst>
              <a:lin ang="5400000" scaled="1"/>
              <a:tileRect/>
            </a:gradFill>
            <a:ln w="25400" cap="flat" cmpd="sng" algn="ctr">
              <a:solidFill>
                <a:srgbClr val="FFFFFF">
                  <a:lumMod val="50000"/>
                </a:srgbClr>
              </a:solidFill>
              <a:prstDash val="solid"/>
            </a:ln>
            <a:effectLst/>
          </p:spPr>
          <p:txBody>
            <a:bodyPr rtlCol="0" anchor="ctr"/>
            <a:lstStyle/>
            <a:p>
              <a:pPr algn="ctr">
                <a:defRPr/>
              </a:pPr>
              <a:endParaRPr lang="de-DE" kern="0">
                <a:solidFill>
                  <a:prstClr val="white"/>
                </a:solidFill>
                <a:latin typeface="Verdana"/>
              </a:endParaRPr>
            </a:p>
          </p:txBody>
        </p:sp>
        <p:sp>
          <p:nvSpPr>
            <p:cNvPr id="24" name="Pfeil nach rechts 23"/>
            <p:cNvSpPr/>
            <p:nvPr/>
          </p:nvSpPr>
          <p:spPr>
            <a:xfrm>
              <a:off x="2987824" y="4888584"/>
              <a:ext cx="978408" cy="484632"/>
            </a:xfrm>
            <a:prstGeom prst="rightArrow">
              <a:avLst/>
            </a:prstGeom>
            <a:gradFill flip="none" rotWithShape="1">
              <a:gsLst>
                <a:gs pos="0">
                  <a:srgbClr val="BBE0E3">
                    <a:tint val="66000"/>
                    <a:satMod val="160000"/>
                  </a:srgbClr>
                </a:gs>
                <a:gs pos="50000">
                  <a:srgbClr val="BBE0E3">
                    <a:tint val="44500"/>
                    <a:satMod val="160000"/>
                  </a:srgbClr>
                </a:gs>
                <a:gs pos="100000">
                  <a:srgbClr val="BBE0E3">
                    <a:tint val="23500"/>
                    <a:satMod val="160000"/>
                  </a:srgbClr>
                </a:gs>
              </a:gsLst>
              <a:lin ang="10800000" scaled="1"/>
              <a:tileRect/>
            </a:gradFill>
            <a:ln w="25400" cap="flat" cmpd="sng" algn="ctr">
              <a:solidFill>
                <a:srgbClr val="FFFFFF">
                  <a:lumMod val="50000"/>
                </a:srgbClr>
              </a:solidFill>
              <a:prstDash val="solid"/>
            </a:ln>
            <a:effectLst/>
          </p:spPr>
          <p:txBody>
            <a:bodyPr rtlCol="0" anchor="ctr"/>
            <a:lstStyle/>
            <a:p>
              <a:pPr algn="ctr">
                <a:defRPr/>
              </a:pPr>
              <a:endParaRPr lang="de-DE" kern="0">
                <a:solidFill>
                  <a:prstClr val="white"/>
                </a:solidFill>
                <a:latin typeface="Verdana"/>
              </a:endParaRPr>
            </a:p>
          </p:txBody>
        </p:sp>
        <p:sp>
          <p:nvSpPr>
            <p:cNvPr id="25" name="Flussdiagramm: Verbindungsstelle 24"/>
            <p:cNvSpPr/>
            <p:nvPr/>
          </p:nvSpPr>
          <p:spPr>
            <a:xfrm>
              <a:off x="4067944" y="3524811"/>
              <a:ext cx="2160240" cy="2218545"/>
            </a:xfrm>
            <a:prstGeom prst="flowChartConnector">
              <a:avLst/>
            </a:prstGeom>
            <a:solidFill>
              <a:srgbClr val="BBE0E3">
                <a:lumMod val="40000"/>
                <a:lumOff val="60000"/>
              </a:srgbClr>
            </a:solidFill>
            <a:ln w="25400" cap="flat" cmpd="sng" algn="ctr">
              <a:solidFill>
                <a:srgbClr val="FFFFFF">
                  <a:lumMod val="50000"/>
                </a:srgbClr>
              </a:solidFill>
              <a:prstDash val="solid"/>
            </a:ln>
            <a:effectLst/>
          </p:spPr>
          <p:txBody>
            <a:bodyPr rtlCol="0" anchor="ctr"/>
            <a:lstStyle/>
            <a:p>
              <a:pPr algn="ctr">
                <a:defRPr/>
              </a:pPr>
              <a:endParaRPr lang="de-DE" kern="0">
                <a:solidFill>
                  <a:prstClr val="white"/>
                </a:solidFill>
                <a:latin typeface="Verdana"/>
              </a:endParaRPr>
            </a:p>
          </p:txBody>
        </p:sp>
        <p:sp>
          <p:nvSpPr>
            <p:cNvPr id="26" name="Flussdiagramm: Verbindungsstelle 25"/>
            <p:cNvSpPr/>
            <p:nvPr/>
          </p:nvSpPr>
          <p:spPr>
            <a:xfrm>
              <a:off x="5482541" y="4162350"/>
              <a:ext cx="648071" cy="594193"/>
            </a:xfrm>
            <a:prstGeom prst="flowChartConnector">
              <a:avLst/>
            </a:prstGeom>
            <a:solidFill>
              <a:srgbClr val="BBE0E3">
                <a:lumMod val="60000"/>
                <a:lumOff val="40000"/>
              </a:srgbClr>
            </a:solidFill>
            <a:ln w="25400" cap="flat" cmpd="sng" algn="ctr">
              <a:solidFill>
                <a:srgbClr val="BBE0E3">
                  <a:shade val="50000"/>
                </a:srgbClr>
              </a:solidFill>
              <a:prstDash val="solid"/>
            </a:ln>
            <a:effectLst/>
          </p:spPr>
          <p:txBody>
            <a:bodyPr rtlCol="0" anchor="ctr"/>
            <a:lstStyle/>
            <a:p>
              <a:pPr algn="ctr">
                <a:defRPr/>
              </a:pPr>
              <a:r>
                <a:rPr lang="ru-RU" sz="1200" kern="0" dirty="0">
                  <a:solidFill>
                    <a:srgbClr val="000000"/>
                  </a:solidFill>
                  <a:latin typeface="Verdana"/>
                </a:rPr>
                <a:t>П</a:t>
              </a:r>
              <a:r>
                <a:rPr lang="de-DE" sz="1200" kern="0" dirty="0">
                  <a:solidFill>
                    <a:srgbClr val="000000"/>
                  </a:solidFill>
                  <a:latin typeface="Verdana"/>
                </a:rPr>
                <a:t>1</a:t>
              </a:r>
            </a:p>
          </p:txBody>
        </p:sp>
        <p:sp>
          <p:nvSpPr>
            <p:cNvPr id="27" name="Flussdiagramm: Verbindungsstelle 26"/>
            <p:cNvSpPr/>
            <p:nvPr/>
          </p:nvSpPr>
          <p:spPr>
            <a:xfrm>
              <a:off x="5319744" y="4863619"/>
              <a:ext cx="648071" cy="594193"/>
            </a:xfrm>
            <a:prstGeom prst="flowChartConnector">
              <a:avLst/>
            </a:prstGeom>
            <a:solidFill>
              <a:srgbClr val="DAEDEF">
                <a:lumMod val="60000"/>
                <a:lumOff val="40000"/>
              </a:srgbClr>
            </a:solidFill>
            <a:ln w="25400" cap="flat" cmpd="sng" algn="ctr">
              <a:solidFill>
                <a:srgbClr val="FFFFFF">
                  <a:lumMod val="50000"/>
                </a:srgbClr>
              </a:solidFill>
              <a:prstDash val="solid"/>
            </a:ln>
            <a:effectLst/>
          </p:spPr>
          <p:txBody>
            <a:bodyPr rtlCol="0" anchor="ctr"/>
            <a:lstStyle/>
            <a:p>
              <a:pPr algn="ctr">
                <a:defRPr/>
              </a:pPr>
              <a:r>
                <a:rPr lang="ru-RU" sz="1200" kern="0" dirty="0">
                  <a:solidFill>
                    <a:srgbClr val="000000"/>
                  </a:solidFill>
                  <a:latin typeface="Verdana"/>
                </a:rPr>
                <a:t>П</a:t>
              </a:r>
              <a:r>
                <a:rPr lang="de-DE" sz="1200" kern="0" dirty="0">
                  <a:solidFill>
                    <a:srgbClr val="000000"/>
                  </a:solidFill>
                  <a:latin typeface="Verdana"/>
                </a:rPr>
                <a:t>2</a:t>
              </a:r>
            </a:p>
          </p:txBody>
        </p:sp>
        <p:sp>
          <p:nvSpPr>
            <p:cNvPr id="28" name="Flussdiagramm: Verbindungsstelle 27"/>
            <p:cNvSpPr/>
            <p:nvPr/>
          </p:nvSpPr>
          <p:spPr>
            <a:xfrm>
              <a:off x="4403024" y="4886627"/>
              <a:ext cx="648071" cy="594193"/>
            </a:xfrm>
            <a:prstGeom prst="flowChartConnector">
              <a:avLst/>
            </a:prstGeom>
            <a:solidFill>
              <a:srgbClr val="DAEDEF"/>
            </a:solidFill>
            <a:ln w="25400" cap="flat" cmpd="sng" algn="ctr">
              <a:solidFill>
                <a:srgbClr val="BBE0E3">
                  <a:shade val="50000"/>
                </a:srgbClr>
              </a:solidFill>
              <a:prstDash val="solid"/>
            </a:ln>
            <a:effectLst/>
          </p:spPr>
          <p:txBody>
            <a:bodyPr rtlCol="0" anchor="ctr"/>
            <a:lstStyle/>
            <a:p>
              <a:pPr algn="ctr">
                <a:defRPr/>
              </a:pPr>
              <a:r>
                <a:rPr lang="ru-RU" sz="1200" kern="0" dirty="0">
                  <a:solidFill>
                    <a:srgbClr val="000000"/>
                  </a:solidFill>
                  <a:latin typeface="Verdana"/>
                </a:rPr>
                <a:t>П</a:t>
              </a:r>
              <a:r>
                <a:rPr lang="de-DE" sz="1200" kern="0" dirty="0">
                  <a:solidFill>
                    <a:srgbClr val="000000"/>
                  </a:solidFill>
                  <a:latin typeface="Verdana"/>
                </a:rPr>
                <a:t>3</a:t>
              </a:r>
            </a:p>
          </p:txBody>
        </p:sp>
        <p:sp>
          <p:nvSpPr>
            <p:cNvPr id="29" name="Flussdiagramm: Verbindungsstelle 28"/>
            <p:cNvSpPr/>
            <p:nvPr/>
          </p:nvSpPr>
          <p:spPr>
            <a:xfrm>
              <a:off x="4875850" y="3582084"/>
              <a:ext cx="648071" cy="594193"/>
            </a:xfrm>
            <a:prstGeom prst="flowChartConnector">
              <a:avLst/>
            </a:prstGeom>
            <a:solidFill>
              <a:srgbClr val="000000">
                <a:lumMod val="20000"/>
                <a:lumOff val="80000"/>
              </a:srgbClr>
            </a:solidFill>
            <a:ln w="25400" cap="flat" cmpd="sng" algn="ctr">
              <a:solidFill>
                <a:srgbClr val="BBE0E3">
                  <a:shade val="50000"/>
                </a:srgbClr>
              </a:solidFill>
              <a:prstDash val="solid"/>
            </a:ln>
            <a:effectLst/>
          </p:spPr>
          <p:txBody>
            <a:bodyPr rtlCol="0" anchor="ctr"/>
            <a:lstStyle/>
            <a:p>
              <a:pPr algn="ctr">
                <a:defRPr/>
              </a:pPr>
              <a:r>
                <a:rPr lang="ru-RU" sz="1200" kern="0" dirty="0">
                  <a:solidFill>
                    <a:srgbClr val="000000"/>
                  </a:solidFill>
                  <a:latin typeface="Verdana"/>
                </a:rPr>
                <a:t>П</a:t>
              </a:r>
              <a:r>
                <a:rPr lang="de-DE" sz="1200" kern="0" dirty="0">
                  <a:solidFill>
                    <a:srgbClr val="000000"/>
                  </a:solidFill>
                  <a:latin typeface="Verdana"/>
                </a:rPr>
                <a:t>5</a:t>
              </a:r>
            </a:p>
          </p:txBody>
        </p:sp>
        <p:sp>
          <p:nvSpPr>
            <p:cNvPr id="30" name="Flussdiagramm: Verbindungsstelle 29"/>
            <p:cNvSpPr/>
            <p:nvPr/>
          </p:nvSpPr>
          <p:spPr>
            <a:xfrm>
              <a:off x="4198224" y="4019652"/>
              <a:ext cx="648071" cy="594193"/>
            </a:xfrm>
            <a:prstGeom prst="flowChartConnector">
              <a:avLst/>
            </a:prstGeom>
            <a:solidFill>
              <a:srgbClr val="00B0F0"/>
            </a:solidFill>
            <a:ln w="25400" cap="flat" cmpd="sng" algn="ctr">
              <a:solidFill>
                <a:srgbClr val="BBE0E3">
                  <a:shade val="50000"/>
                </a:srgbClr>
              </a:solidFill>
              <a:prstDash val="solid"/>
            </a:ln>
            <a:effectLst/>
          </p:spPr>
          <p:txBody>
            <a:bodyPr rtlCol="0" anchor="ctr"/>
            <a:lstStyle/>
            <a:p>
              <a:pPr algn="ctr">
                <a:defRPr/>
              </a:pPr>
              <a:r>
                <a:rPr lang="ru-RU" sz="1200" kern="0" dirty="0">
                  <a:solidFill>
                    <a:srgbClr val="000000"/>
                  </a:solidFill>
                  <a:latin typeface="Verdana"/>
                </a:rPr>
                <a:t>П</a:t>
              </a:r>
              <a:r>
                <a:rPr lang="de-DE" sz="1200" kern="0" dirty="0">
                  <a:solidFill>
                    <a:srgbClr val="000000"/>
                  </a:solidFill>
                  <a:latin typeface="Verdana"/>
                </a:rPr>
                <a:t>4</a:t>
              </a:r>
            </a:p>
          </p:txBody>
        </p:sp>
        <p:sp>
          <p:nvSpPr>
            <p:cNvPr id="31" name="Abgerundetes Rechteck 30"/>
            <p:cNvSpPr/>
            <p:nvPr/>
          </p:nvSpPr>
          <p:spPr>
            <a:xfrm>
              <a:off x="961888" y="4652674"/>
              <a:ext cx="1800200" cy="1086021"/>
            </a:xfrm>
            <a:prstGeom prst="roundRect">
              <a:avLst/>
            </a:prstGeom>
            <a:solidFill>
              <a:srgbClr val="BBE0E3"/>
            </a:solidFill>
            <a:ln w="25400" cap="flat" cmpd="sng" algn="ctr">
              <a:solidFill>
                <a:srgbClr val="BBE0E3">
                  <a:shade val="50000"/>
                </a:srgbClr>
              </a:solidFill>
              <a:prstDash val="solid"/>
            </a:ln>
            <a:effectLst/>
          </p:spPr>
          <p:txBody>
            <a:bodyPr rtlCol="0" anchor="ctr"/>
            <a:lstStyle/>
            <a:p>
              <a:pPr algn="ctr">
                <a:defRPr/>
              </a:pPr>
              <a:r>
                <a:rPr lang="ru-RU" sz="1100" b="1" kern="0" dirty="0">
                  <a:solidFill>
                    <a:srgbClr val="0F5494"/>
                  </a:solidFill>
                  <a:latin typeface="Verdana"/>
                </a:rPr>
                <a:t>Грантовое соглашение</a:t>
              </a:r>
              <a:endParaRPr lang="de-DE" sz="1100" b="1" kern="0" dirty="0">
                <a:solidFill>
                  <a:srgbClr val="0F5494"/>
                </a:solidFill>
                <a:latin typeface="Verdana"/>
              </a:endParaRPr>
            </a:p>
          </p:txBody>
        </p:sp>
      </p:grpSp>
      <p:pic>
        <p:nvPicPr>
          <p:cNvPr id="34" name="Рисунок 3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2066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3392" y="1052737"/>
            <a:ext cx="11161240" cy="1114023"/>
          </a:xfrm>
        </p:spPr>
        <p:txBody>
          <a:bodyPr/>
          <a:lstStyle/>
          <a:p>
            <a:pPr algn="ctr"/>
            <a:r>
              <a:rPr lang="ru-RU" sz="2400" dirty="0" smtClean="0"/>
              <a:t>Европейская</a:t>
            </a:r>
            <a:r>
              <a:rPr lang="de-DE" sz="2400" dirty="0" smtClean="0"/>
              <a:t> </a:t>
            </a:r>
            <a:r>
              <a:rPr lang="ru-RU" sz="2400" dirty="0" smtClean="0"/>
              <a:t>служба поддержки по вопросам ИС</a:t>
            </a:r>
            <a:br>
              <a:rPr lang="ru-RU" sz="2400" dirty="0" smtClean="0"/>
            </a:br>
            <a:r>
              <a:rPr lang="en-US" sz="2400" dirty="0"/>
              <a:t>(The European IP Helpdesk)</a:t>
            </a:r>
            <a:endParaRPr lang="de-DE" sz="2400" dirty="0"/>
          </a:p>
        </p:txBody>
      </p:sp>
      <p:sp>
        <p:nvSpPr>
          <p:cNvPr id="7" name="Inhaltsplatzhalter 6"/>
          <p:cNvSpPr>
            <a:spLocks noGrp="1"/>
          </p:cNvSpPr>
          <p:nvPr>
            <p:ph idx="1"/>
          </p:nvPr>
        </p:nvSpPr>
        <p:spPr>
          <a:xfrm>
            <a:off x="1775520" y="2077040"/>
            <a:ext cx="4744870" cy="4234022"/>
          </a:xfrm>
        </p:spPr>
        <p:txBody>
          <a:bodyPr/>
          <a:lstStyle/>
          <a:p>
            <a:r>
              <a:rPr lang="ru-RU" sz="1800" dirty="0"/>
              <a:t>Инициатива Европейской комиссии,</a:t>
            </a:r>
            <a:r>
              <a:rPr lang="en-US" sz="1800" dirty="0"/>
              <a:t> </a:t>
            </a:r>
            <a:r>
              <a:rPr lang="ru-RU" sz="1800" dirty="0"/>
              <a:t>предоставляющая бесплатную </a:t>
            </a:r>
            <a:r>
              <a:rPr lang="ru-RU" sz="1800" dirty="0" smtClean="0"/>
              <a:t>первую линию поддержки </a:t>
            </a:r>
            <a:r>
              <a:rPr lang="ru-RU" sz="1800" dirty="0"/>
              <a:t>в </a:t>
            </a:r>
            <a:r>
              <a:rPr lang="ru-RU" sz="1800" dirty="0" smtClean="0"/>
              <a:t>вопросах, </a:t>
            </a:r>
            <a:r>
              <a:rPr lang="ru-RU" sz="1800" dirty="0"/>
              <a:t>связанных с </a:t>
            </a:r>
            <a:r>
              <a:rPr lang="ru-RU" sz="1800" dirty="0" smtClean="0"/>
              <a:t>интеллектуальной собственностью</a:t>
            </a:r>
            <a:endParaRPr lang="ru-RU" sz="1800" dirty="0"/>
          </a:p>
          <a:p>
            <a:endParaRPr lang="en-US" sz="1800" dirty="0"/>
          </a:p>
          <a:p>
            <a:r>
              <a:rPr lang="ru-RU" sz="1800" dirty="0"/>
              <a:t>Помогает настоящим и возможным</a:t>
            </a:r>
            <a:r>
              <a:rPr lang="en-US" sz="1800" dirty="0"/>
              <a:t> </a:t>
            </a:r>
            <a:r>
              <a:rPr lang="ru-RU" sz="1800" dirty="0" err="1"/>
              <a:t>выгодополучателям</a:t>
            </a:r>
            <a:r>
              <a:rPr lang="en-US" sz="1800" dirty="0"/>
              <a:t> </a:t>
            </a:r>
            <a:r>
              <a:rPr lang="ru-RU" sz="1800" dirty="0" smtClean="0"/>
              <a:t>проектов, финансируемых ЕС - </a:t>
            </a:r>
            <a:r>
              <a:rPr lang="en-US" sz="1800" dirty="0" smtClean="0"/>
              <a:t> </a:t>
            </a:r>
            <a:r>
              <a:rPr lang="ru-RU" sz="1800" dirty="0"/>
              <a:t>исследователям и МСП из ЕС и др. стран,</a:t>
            </a:r>
            <a:r>
              <a:rPr lang="en-US" sz="1800" dirty="0"/>
              <a:t> </a:t>
            </a:r>
            <a:r>
              <a:rPr lang="ru-RU" sz="1800" dirty="0"/>
              <a:t>ведущим трансграничный бизнес,</a:t>
            </a:r>
            <a:r>
              <a:rPr lang="en-US" sz="1800" dirty="0"/>
              <a:t> </a:t>
            </a:r>
            <a:r>
              <a:rPr lang="ru-RU" sz="1800" dirty="0"/>
              <a:t>управлять своими нематериальными активами</a:t>
            </a:r>
          </a:p>
          <a:p>
            <a:r>
              <a:rPr lang="en-US" sz="1800" b="1" dirty="0">
                <a:solidFill>
                  <a:srgbClr val="FABB21"/>
                </a:solidFill>
              </a:rPr>
              <a:t>	</a:t>
            </a:r>
            <a:r>
              <a:rPr lang="en-US" b="1" dirty="0">
                <a:solidFill>
                  <a:srgbClr val="FABB21"/>
                </a:solidFill>
              </a:rPr>
              <a:t>	</a:t>
            </a:r>
          </a:p>
          <a:p>
            <a:endParaRPr lang="en-US" b="1" dirty="0"/>
          </a:p>
          <a:p>
            <a:pPr marL="0" indent="0">
              <a:buNone/>
            </a:pPr>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6006838"/>
            <a:ext cx="1035844" cy="793750"/>
          </a:xfrm>
          <a:prstGeom prst="rect">
            <a:avLst/>
          </a:prstGeom>
        </p:spPr>
      </p:pic>
      <p:pic>
        <p:nvPicPr>
          <p:cNvPr id="8" name="Рисунок 7"/>
          <p:cNvPicPr>
            <a:picLocks noChangeAspect="1"/>
          </p:cNvPicPr>
          <p:nvPr/>
        </p:nvPicPr>
        <p:blipFill>
          <a:blip r:embed="rId4"/>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323534" y="6172881"/>
            <a:ext cx="2836817" cy="461665"/>
          </a:xfrm>
          <a:prstGeom prst="rect">
            <a:avLst/>
          </a:prstGeom>
        </p:spPr>
        <p:txBody>
          <a:bodyPr wrap="square">
            <a:spAutoFit/>
          </a:bodyPr>
          <a:lstStyle/>
          <a:p>
            <a:r>
              <a:rPr lang="en-US" sz="2400" b="1" dirty="0">
                <a:solidFill>
                  <a:srgbClr val="FABB21"/>
                </a:solidFill>
              </a:rPr>
              <a:t>www.iprhelpdesk.eu</a:t>
            </a:r>
            <a:endParaRPr lang="ru-RU" sz="2400" dirty="0"/>
          </a:p>
        </p:txBody>
      </p:sp>
      <p:pic>
        <p:nvPicPr>
          <p:cNvPr id="9"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2276872"/>
            <a:ext cx="5193889" cy="3489772"/>
          </a:xfrm>
          <a:prstGeom prst="rect">
            <a:avLst/>
          </a:prstGeom>
        </p:spPr>
      </p:pic>
    </p:spTree>
    <p:extLst>
      <p:ext uri="{BB962C8B-B14F-4D97-AF65-F5344CB8AC3E}">
        <p14:creationId xmlns:p14="http://schemas.microsoft.com/office/powerpoint/2010/main" val="401855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Соглашение о консорциуме </a:t>
            </a:r>
            <a:r>
              <a:rPr lang="en-GB" dirty="0" smtClean="0"/>
              <a:t>(II)</a:t>
            </a:r>
            <a:endParaRPr lang="en-GB" dirty="0"/>
          </a:p>
        </p:txBody>
      </p:sp>
      <p:sp>
        <p:nvSpPr>
          <p:cNvPr id="3" name="Inhaltsplatzhalter 2"/>
          <p:cNvSpPr>
            <a:spLocks noGrp="1"/>
          </p:cNvSpPr>
          <p:nvPr>
            <p:ph idx="1"/>
          </p:nvPr>
        </p:nvSpPr>
        <p:spPr>
          <a:xfrm>
            <a:off x="609600" y="2276872"/>
            <a:ext cx="10972800" cy="3993828"/>
          </a:xfrm>
        </p:spPr>
        <p:txBody>
          <a:bodyPr/>
          <a:lstStyle/>
          <a:p>
            <a:r>
              <a:rPr lang="ru-RU" sz="1400" dirty="0"/>
              <a:t>Правовой документ регулирующий </a:t>
            </a:r>
            <a:r>
              <a:rPr lang="ru-RU" sz="1400" dirty="0" smtClean="0"/>
              <a:t>внутреннюю </a:t>
            </a:r>
            <a:r>
              <a:rPr lang="ru-RU" sz="1400" dirty="0"/>
              <a:t>деятельность консорциума</a:t>
            </a:r>
          </a:p>
          <a:p>
            <a:r>
              <a:rPr lang="ru-RU" sz="1400" dirty="0"/>
              <a:t>Обязателен для большинства проектов</a:t>
            </a:r>
          </a:p>
          <a:p>
            <a:r>
              <a:rPr lang="ru-RU" sz="1400" dirty="0"/>
              <a:t>Правовые основы: </a:t>
            </a:r>
            <a:r>
              <a:rPr lang="ru-RU" sz="1400" dirty="0" err="1"/>
              <a:t>Грантовое</a:t>
            </a:r>
            <a:r>
              <a:rPr lang="ru-RU" sz="1400" dirty="0"/>
              <a:t> соглашение (+ Приложения)/Правила для участников</a:t>
            </a:r>
          </a:p>
          <a:p>
            <a:r>
              <a:rPr lang="ru-RU" sz="1400" dirty="0"/>
              <a:t>Реализует положения </a:t>
            </a:r>
            <a:r>
              <a:rPr lang="ru-RU" sz="1400" dirty="0" err="1"/>
              <a:t>Грантового</a:t>
            </a:r>
            <a:r>
              <a:rPr lang="ru-RU" sz="1400" dirty="0"/>
              <a:t> соглашения/Правил </a:t>
            </a:r>
            <a:r>
              <a:rPr lang="ru-RU" sz="1400" dirty="0" smtClean="0"/>
              <a:t>программы</a:t>
            </a:r>
            <a:endParaRPr lang="ru-RU" sz="1400" dirty="0"/>
          </a:p>
          <a:p>
            <a:r>
              <a:rPr lang="ru-RU" sz="1400" dirty="0"/>
              <a:t>Не должен противоречить предпосылкам, изложенным в Соглашении с ЕС/Правилах программы; последнее всегда важнее</a:t>
            </a:r>
            <a:r>
              <a:rPr lang="ru-RU" sz="1400" dirty="0" smtClean="0"/>
              <a:t>!</a:t>
            </a:r>
            <a:endParaRPr lang="en-GB" sz="1400" dirty="0"/>
          </a:p>
          <a:p>
            <a:r>
              <a:rPr lang="ru-RU" sz="1400" dirty="0"/>
              <a:t>СК должно быть составлено не позднее “</a:t>
            </a:r>
            <a:r>
              <a:rPr lang="ru-RU" sz="1400" dirty="0" err="1"/>
              <a:t>time</a:t>
            </a:r>
            <a:r>
              <a:rPr lang="ru-RU" sz="1400" dirty="0"/>
              <a:t> </a:t>
            </a:r>
            <a:r>
              <a:rPr lang="ru-RU" sz="1400" dirty="0" err="1"/>
              <a:t>to</a:t>
            </a:r>
            <a:r>
              <a:rPr lang="ru-RU" sz="1400" dirty="0"/>
              <a:t> </a:t>
            </a:r>
            <a:r>
              <a:rPr lang="ru-RU" sz="1400" dirty="0" err="1"/>
              <a:t>grant</a:t>
            </a:r>
            <a:r>
              <a:rPr lang="ru-RU" sz="1400" dirty="0"/>
              <a:t>”; будьте готовы!</a:t>
            </a:r>
          </a:p>
          <a:p>
            <a:r>
              <a:rPr lang="ru-RU" sz="1400" dirty="0"/>
              <a:t>Консорциумы сами отвечают за установление правил; </a:t>
            </a:r>
            <a:r>
              <a:rPr lang="ru-RU" sz="1400" dirty="0" smtClean="0"/>
              <a:t>у </a:t>
            </a:r>
            <a:r>
              <a:rPr lang="ru-RU" sz="1400" dirty="0"/>
              <a:t>Комиссии нет обязательной модели, но… смотрите портал для </a:t>
            </a:r>
            <a:r>
              <a:rPr lang="ru-RU" sz="1400" dirty="0" smtClean="0"/>
              <a:t>участников!</a:t>
            </a:r>
            <a:endParaRPr lang="ru-RU" sz="1400" dirty="0"/>
          </a:p>
          <a:p>
            <a:pPr lvl="1"/>
            <a:r>
              <a:rPr lang="en-GB" sz="1400" dirty="0" smtClean="0"/>
              <a:t>DESCA (Development of a Simplified Consortium Agreement) model; </a:t>
            </a:r>
            <a:r>
              <a:rPr lang="ru-RU" sz="1400" dirty="0"/>
              <a:t>модель; </a:t>
            </a:r>
            <a:r>
              <a:rPr lang="ru-RU" sz="1400" dirty="0" smtClean="0"/>
              <a:t>Различные </a:t>
            </a:r>
            <a:r>
              <a:rPr lang="ru-RU" sz="1400" dirty="0"/>
              <a:t>варианты/модули, т.е. относящиеся к </a:t>
            </a:r>
            <a:r>
              <a:rPr lang="ru-RU" sz="1400" dirty="0" smtClean="0"/>
              <a:t>разработке </a:t>
            </a:r>
            <a:r>
              <a:rPr lang="ru-RU" sz="1400" dirty="0"/>
              <a:t>ПО </a:t>
            </a:r>
            <a:endParaRPr lang="en-GB" sz="1400" dirty="0" smtClean="0"/>
          </a:p>
          <a:p>
            <a:pPr lvl="1"/>
            <a:r>
              <a:rPr lang="en-GB" sz="1400" dirty="0" smtClean="0"/>
              <a:t>MCARD-2020 – </a:t>
            </a:r>
            <a:r>
              <a:rPr lang="ru-RU" sz="1400" dirty="0" smtClean="0"/>
              <a:t>ИКТ индустрия</a:t>
            </a:r>
            <a:endParaRPr lang="en-GB" sz="1400" dirty="0" smtClean="0"/>
          </a:p>
          <a:p>
            <a:pPr lvl="1"/>
            <a:r>
              <a:rPr lang="en-GB" sz="1400" dirty="0" smtClean="0"/>
              <a:t>EUCAR </a:t>
            </a:r>
            <a:r>
              <a:rPr lang="en-GB" sz="1400" dirty="0"/>
              <a:t>– </a:t>
            </a:r>
            <a:r>
              <a:rPr lang="ru-RU" sz="1400" dirty="0" smtClean="0"/>
              <a:t>автомобильная промышленность</a:t>
            </a:r>
            <a:endParaRPr lang="en-GB" sz="1400" dirty="0" smtClean="0"/>
          </a:p>
          <a:p>
            <a:pPr lvl="1"/>
            <a:r>
              <a:rPr lang="en-GB" sz="1400" dirty="0" smtClean="0"/>
              <a:t>IMG4 – </a:t>
            </a:r>
            <a:r>
              <a:rPr lang="ru-RU" sz="1400" dirty="0" smtClean="0"/>
              <a:t>типовое соглашение о консорциуме</a:t>
            </a:r>
            <a:endParaRPr lang="en-GB" sz="1400" dirty="0" smtClean="0"/>
          </a:p>
          <a:p>
            <a:pPr lvl="1"/>
            <a:r>
              <a:rPr lang="en-GB" sz="1400" dirty="0" smtClean="0"/>
              <a:t> </a:t>
            </a:r>
            <a:r>
              <a:rPr lang="ru-RU" sz="1400" dirty="0" smtClean="0"/>
              <a:t>Соглашение для проектов в сфере авиации</a:t>
            </a:r>
            <a:endParaRPr lang="en-GB" sz="1400" dirty="0" smtClean="0"/>
          </a:p>
          <a:p>
            <a:pPr>
              <a:buFont typeface="Wingdings" panose="05000000000000000000" pitchFamily="2" charset="2"/>
              <a:buChar char="Ø"/>
            </a:pPr>
            <a:r>
              <a:rPr lang="de-DE" sz="1800" b="1" dirty="0" smtClean="0"/>
              <a:t>www.desca-2020.eu</a:t>
            </a:r>
            <a:endParaRPr lang="en-GB" sz="1800" b="1" dirty="0"/>
          </a:p>
        </p:txBody>
      </p:sp>
      <p:pic>
        <p:nvPicPr>
          <p:cNvPr id="5" name="Рисунок 4"/>
          <p:cNvPicPr>
            <a:picLocks noChangeAspect="1"/>
          </p:cNvPicPr>
          <p:nvPr/>
        </p:nvPicPr>
        <p:blipFill>
          <a:blip r:embed="rId2"/>
          <a:stretch>
            <a:fillRect/>
          </a:stretch>
        </p:blipFill>
        <p:spPr>
          <a:xfrm>
            <a:off x="5450414" y="231847"/>
            <a:ext cx="1584176" cy="536787"/>
          </a:xfrm>
          <a:prstGeom prst="rect">
            <a:avLst/>
          </a:prstGeom>
        </p:spPr>
      </p:pic>
    </p:spTree>
    <p:extLst>
      <p:ext uri="{BB962C8B-B14F-4D97-AF65-F5344CB8AC3E}">
        <p14:creationId xmlns:p14="http://schemas.microsoft.com/office/powerpoint/2010/main" val="1585718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ru-RU" dirty="0" smtClean="0">
                <a:solidFill>
                  <a:srgbClr val="006FB4"/>
                </a:solidFill>
              </a:rPr>
              <a:t>Партнерское соглашение</a:t>
            </a:r>
            <a:endParaRPr lang="en-US" dirty="0">
              <a:solidFill>
                <a:srgbClr val="006FB4"/>
              </a:solidFill>
            </a:endParaRPr>
          </a:p>
        </p:txBody>
      </p:sp>
      <p:sp>
        <p:nvSpPr>
          <p:cNvPr id="3" name="Inhaltsplatzhalter 2"/>
          <p:cNvSpPr>
            <a:spLocks noGrp="1"/>
          </p:cNvSpPr>
          <p:nvPr>
            <p:ph idx="1"/>
          </p:nvPr>
        </p:nvSpPr>
        <p:spPr>
          <a:xfrm>
            <a:off x="623392" y="2276872"/>
            <a:ext cx="10972800" cy="3633788"/>
          </a:xfrm>
        </p:spPr>
        <p:txBody>
          <a:bodyPr/>
          <a:lstStyle/>
          <a:p>
            <a:pPr marL="0" indent="0">
              <a:buNone/>
            </a:pPr>
            <a:r>
              <a:rPr lang="ru-RU" sz="2000" dirty="0" smtClean="0">
                <a:solidFill>
                  <a:srgbClr val="006FB4"/>
                </a:solidFill>
              </a:rPr>
              <a:t>Партнерское соглашение в </a:t>
            </a:r>
            <a:r>
              <a:rPr lang="en-US" sz="2000" dirty="0" smtClean="0">
                <a:solidFill>
                  <a:srgbClr val="006FB4"/>
                </a:solidFill>
              </a:rPr>
              <a:t>MSCA </a:t>
            </a:r>
            <a:r>
              <a:rPr lang="ru-RU" sz="2000" dirty="0" smtClean="0"/>
              <a:t>содержит два типа участников</a:t>
            </a:r>
            <a:r>
              <a:rPr lang="en-US" sz="2000" dirty="0" smtClean="0">
                <a:solidFill>
                  <a:srgbClr val="006FB4"/>
                </a:solidFill>
              </a:rPr>
              <a:t>: </a:t>
            </a:r>
            <a:endParaRPr lang="en-US" sz="2000" dirty="0">
              <a:solidFill>
                <a:srgbClr val="006FB4"/>
              </a:solidFill>
            </a:endParaRPr>
          </a:p>
          <a:p>
            <a:pPr marL="0" indent="0">
              <a:buNone/>
            </a:pPr>
            <a:endParaRPr lang="en-US" sz="2000" dirty="0"/>
          </a:p>
          <a:p>
            <a:pPr marL="0" indent="0">
              <a:buNone/>
            </a:pPr>
            <a:r>
              <a:rPr lang="ru-RU" sz="2000" dirty="0" err="1" smtClean="0">
                <a:solidFill>
                  <a:srgbClr val="FF0000"/>
                </a:solidFill>
              </a:rPr>
              <a:t>Выгодополучатели</a:t>
            </a:r>
            <a:r>
              <a:rPr lang="en-US" sz="2000" dirty="0" smtClean="0"/>
              <a:t> </a:t>
            </a:r>
            <a:r>
              <a:rPr lang="en-US" sz="2000" dirty="0">
                <a:solidFill>
                  <a:srgbClr val="006FB4"/>
                </a:solidFill>
              </a:rPr>
              <a:t>(= </a:t>
            </a:r>
            <a:r>
              <a:rPr lang="ru-RU" sz="2000" dirty="0" smtClean="0">
                <a:solidFill>
                  <a:srgbClr val="006FB4"/>
                </a:solidFill>
              </a:rPr>
              <a:t>юр. лица в странах ЕС/ассоциированных странах</a:t>
            </a:r>
            <a:r>
              <a:rPr lang="en-US" sz="2000" dirty="0" smtClean="0">
                <a:solidFill>
                  <a:srgbClr val="006FB4"/>
                </a:solidFill>
              </a:rPr>
              <a:t>) – </a:t>
            </a:r>
            <a:r>
              <a:rPr lang="ru-RU" sz="2000" dirty="0" smtClean="0">
                <a:solidFill>
                  <a:srgbClr val="006FB4"/>
                </a:solidFill>
              </a:rPr>
              <a:t>подписавшие </a:t>
            </a:r>
            <a:r>
              <a:rPr lang="ru-RU" sz="2000" dirty="0" err="1" smtClean="0">
                <a:solidFill>
                  <a:srgbClr val="006FB4"/>
                </a:solidFill>
              </a:rPr>
              <a:t>Грантовое</a:t>
            </a:r>
            <a:r>
              <a:rPr lang="ru-RU" sz="2000" dirty="0" smtClean="0">
                <a:solidFill>
                  <a:srgbClr val="006FB4"/>
                </a:solidFill>
              </a:rPr>
              <a:t> соглашение</a:t>
            </a:r>
            <a:endParaRPr lang="en-US" sz="2000" dirty="0">
              <a:solidFill>
                <a:srgbClr val="006FB4"/>
              </a:solidFill>
            </a:endParaRPr>
          </a:p>
          <a:p>
            <a:pPr marL="0" indent="0">
              <a:buNone/>
            </a:pPr>
            <a:endParaRPr lang="en-US" sz="2000" dirty="0">
              <a:solidFill>
                <a:srgbClr val="FF0000"/>
              </a:solidFill>
            </a:endParaRPr>
          </a:p>
          <a:p>
            <a:pPr marL="0" indent="0">
              <a:buNone/>
            </a:pPr>
            <a:r>
              <a:rPr lang="ru-RU" sz="2000" dirty="0" smtClean="0">
                <a:solidFill>
                  <a:srgbClr val="FF0000"/>
                </a:solidFill>
              </a:rPr>
              <a:t>Партнерские организации </a:t>
            </a:r>
            <a:r>
              <a:rPr lang="en-US" sz="2000" dirty="0" smtClean="0">
                <a:solidFill>
                  <a:srgbClr val="006FB4"/>
                </a:solidFill>
              </a:rPr>
              <a:t>(=</a:t>
            </a:r>
            <a:r>
              <a:rPr lang="ru-RU" sz="2000" dirty="0" smtClean="0">
                <a:solidFill>
                  <a:srgbClr val="006FB4"/>
                </a:solidFill>
              </a:rPr>
              <a:t> юр. лица</a:t>
            </a:r>
            <a:r>
              <a:rPr lang="ru-RU" sz="2000" dirty="0" smtClean="0"/>
              <a:t> в третьих странах</a:t>
            </a:r>
            <a:r>
              <a:rPr lang="en-US" sz="2000" dirty="0" smtClean="0">
                <a:solidFill>
                  <a:srgbClr val="006FB4"/>
                </a:solidFill>
              </a:rPr>
              <a:t>) </a:t>
            </a:r>
            <a:r>
              <a:rPr lang="en-US" sz="2000" dirty="0">
                <a:solidFill>
                  <a:srgbClr val="006FB4"/>
                </a:solidFill>
              </a:rPr>
              <a:t>- </a:t>
            </a:r>
            <a:r>
              <a:rPr lang="ru-RU" sz="2000" dirty="0" smtClean="0">
                <a:solidFill>
                  <a:srgbClr val="006FB4"/>
                </a:solidFill>
              </a:rPr>
              <a:t> не</a:t>
            </a:r>
            <a:r>
              <a:rPr lang="en-US" sz="2000" dirty="0" smtClean="0">
                <a:solidFill>
                  <a:srgbClr val="006FB4"/>
                </a:solidFill>
              </a:rPr>
              <a:t> </a:t>
            </a:r>
            <a:r>
              <a:rPr lang="ru-RU" sz="2000" dirty="0"/>
              <a:t>подписавшие </a:t>
            </a:r>
            <a:r>
              <a:rPr lang="ru-RU" sz="2000" dirty="0" err="1"/>
              <a:t>Грантовое</a:t>
            </a:r>
            <a:r>
              <a:rPr lang="ru-RU" sz="2000" dirty="0"/>
              <a:t> </a:t>
            </a:r>
            <a:r>
              <a:rPr lang="ru-RU" sz="2000" dirty="0" smtClean="0"/>
              <a:t>соглашение</a:t>
            </a:r>
            <a:r>
              <a:rPr lang="en-US" sz="2000" dirty="0" smtClean="0">
                <a:solidFill>
                  <a:srgbClr val="006FB4"/>
                </a:solidFill>
              </a:rPr>
              <a:t> (</a:t>
            </a:r>
            <a:r>
              <a:rPr lang="ru-RU" sz="2000" dirty="0" smtClean="0"/>
              <a:t>согласие, выраженное Письмом </a:t>
            </a:r>
            <a:r>
              <a:rPr lang="ru-RU" sz="2000" dirty="0"/>
              <a:t>о </a:t>
            </a:r>
            <a:r>
              <a:rPr lang="ru-RU" sz="2000" dirty="0" smtClean="0"/>
              <a:t>намерениях (</a:t>
            </a:r>
            <a:r>
              <a:rPr lang="en-US" sz="2000" dirty="0" smtClean="0">
                <a:solidFill>
                  <a:srgbClr val="006FB4"/>
                </a:solidFill>
              </a:rPr>
              <a:t>Letter </a:t>
            </a:r>
            <a:r>
              <a:rPr lang="en-US" sz="2000" dirty="0">
                <a:solidFill>
                  <a:srgbClr val="006FB4"/>
                </a:solidFill>
              </a:rPr>
              <a:t>of </a:t>
            </a:r>
            <a:r>
              <a:rPr lang="en-US" sz="2000" dirty="0" smtClean="0">
                <a:solidFill>
                  <a:srgbClr val="006FB4"/>
                </a:solidFill>
              </a:rPr>
              <a:t>Commitment</a:t>
            </a:r>
            <a:r>
              <a:rPr lang="ru-RU" sz="2000" dirty="0" smtClean="0">
                <a:solidFill>
                  <a:srgbClr val="006FB4"/>
                </a:solidFill>
              </a:rPr>
              <a:t>)</a:t>
            </a:r>
            <a:r>
              <a:rPr lang="en-US" sz="2000" dirty="0" smtClean="0">
                <a:solidFill>
                  <a:srgbClr val="006FB4"/>
                </a:solidFill>
              </a:rPr>
              <a:t>); </a:t>
            </a:r>
            <a:r>
              <a:rPr lang="ru-RU" sz="2000" dirty="0"/>
              <a:t>т. е. размещение командированного на ограниченный период </a:t>
            </a:r>
            <a:r>
              <a:rPr lang="ru-RU" sz="2000" dirty="0" smtClean="0"/>
              <a:t>времени</a:t>
            </a:r>
          </a:p>
          <a:p>
            <a:pPr marL="0" indent="0">
              <a:buNone/>
            </a:pPr>
            <a:endParaRPr lang="en-US" sz="2000" dirty="0" smtClean="0"/>
          </a:p>
          <a:p>
            <a:pPr marL="0" indent="0">
              <a:buNone/>
            </a:pPr>
            <a:r>
              <a:rPr lang="ru-RU" sz="2000" dirty="0"/>
              <a:t>Вопросы управления и ИС в рамках партнерства MSCA предпочтительно решаются с помощью </a:t>
            </a:r>
            <a:r>
              <a:rPr lang="ru-RU" sz="2000" dirty="0">
                <a:solidFill>
                  <a:srgbClr val="FF0000"/>
                </a:solidFill>
              </a:rPr>
              <a:t>С</a:t>
            </a:r>
            <a:r>
              <a:rPr lang="ru-RU" sz="2000" dirty="0" smtClean="0">
                <a:solidFill>
                  <a:srgbClr val="FF0000"/>
                </a:solidFill>
              </a:rPr>
              <a:t>оглашения </a:t>
            </a:r>
            <a:r>
              <a:rPr lang="ru-RU" sz="2000" dirty="0">
                <a:solidFill>
                  <a:srgbClr val="FF0000"/>
                </a:solidFill>
              </a:rPr>
              <a:t>о партнерстве</a:t>
            </a:r>
            <a:r>
              <a:rPr lang="en-US" sz="2000" dirty="0" smtClean="0">
                <a:solidFill>
                  <a:srgbClr val="FF0000"/>
                </a:solidFill>
              </a:rPr>
              <a:t> (</a:t>
            </a:r>
            <a:r>
              <a:rPr lang="ru-RU" sz="2000" dirty="0" smtClean="0">
                <a:solidFill>
                  <a:srgbClr val="FF0000"/>
                </a:solidFill>
              </a:rPr>
              <a:t>не обязательно, но рекомендуется</a:t>
            </a:r>
            <a:r>
              <a:rPr lang="en-US" sz="2000" dirty="0" smtClean="0">
                <a:solidFill>
                  <a:srgbClr val="FF0000"/>
                </a:solidFill>
              </a:rPr>
              <a:t>)</a:t>
            </a: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p>
        </p:txBody>
      </p:sp>
      <p:pic>
        <p:nvPicPr>
          <p:cNvPr id="4" name="Рисунок 3"/>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9925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solidFill>
                  <a:srgbClr val="006FB4"/>
                </a:solidFill>
              </a:rPr>
              <a:t>Партнерское соглашение</a:t>
            </a:r>
            <a:endParaRPr lang="de-DE" dirty="0">
              <a:solidFill>
                <a:srgbClr val="006FB4"/>
              </a:solidFill>
            </a:endParaRPr>
          </a:p>
        </p:txBody>
      </p:sp>
      <p:sp>
        <p:nvSpPr>
          <p:cNvPr id="3" name="Inhaltsplatzhalter 2"/>
          <p:cNvSpPr>
            <a:spLocks noGrp="1"/>
          </p:cNvSpPr>
          <p:nvPr>
            <p:ph idx="1"/>
          </p:nvPr>
        </p:nvSpPr>
        <p:spPr>
          <a:xfrm>
            <a:off x="624417" y="2348880"/>
            <a:ext cx="10972800" cy="3633788"/>
          </a:xfrm>
        </p:spPr>
        <p:txBody>
          <a:bodyPr/>
          <a:lstStyle/>
          <a:p>
            <a:r>
              <a:rPr lang="ru-RU" dirty="0" smtClean="0"/>
              <a:t>Партнерское соглашение регулирует </a:t>
            </a:r>
            <a:r>
              <a:rPr lang="ru-RU" dirty="0"/>
              <a:t>отношения между сторонами, подписавшими Соглашение о гранте (бенефициарами), и партнерскими </a:t>
            </a:r>
            <a:r>
              <a:rPr lang="ru-RU" dirty="0" smtClean="0"/>
              <a:t>организациями</a:t>
            </a:r>
            <a:r>
              <a:rPr lang="en-US" dirty="0" smtClean="0">
                <a:solidFill>
                  <a:srgbClr val="006FB4"/>
                </a:solidFill>
              </a:rPr>
              <a:t>. </a:t>
            </a:r>
            <a:endParaRPr lang="en-US" dirty="0">
              <a:solidFill>
                <a:srgbClr val="006FB4"/>
              </a:solidFill>
            </a:endParaRPr>
          </a:p>
          <a:p>
            <a:endParaRPr lang="en-US" dirty="0">
              <a:solidFill>
                <a:srgbClr val="006FB4"/>
              </a:solidFill>
            </a:endParaRPr>
          </a:p>
          <a:p>
            <a:r>
              <a:rPr lang="ru-RU" dirty="0"/>
              <a:t>Партнерские соглашения должны соответствовать обязательствам, изложенным в </a:t>
            </a:r>
            <a:r>
              <a:rPr lang="ru-RU" dirty="0" err="1"/>
              <a:t>Грантовом</a:t>
            </a:r>
            <a:r>
              <a:rPr lang="ru-RU" dirty="0"/>
              <a:t> соглашении; обычно он распространяет правила и обязательства </a:t>
            </a:r>
            <a:r>
              <a:rPr lang="ru-RU" dirty="0" err="1" smtClean="0"/>
              <a:t>Грантового</a:t>
            </a:r>
            <a:r>
              <a:rPr lang="ru-RU" dirty="0" smtClean="0"/>
              <a:t> соглашения и Соглашения о консорциуме (GA </a:t>
            </a:r>
            <a:r>
              <a:rPr lang="ru-RU" dirty="0"/>
              <a:t>/ </a:t>
            </a:r>
            <a:r>
              <a:rPr lang="ru-RU" dirty="0" smtClean="0"/>
              <a:t>CA) </a:t>
            </a:r>
            <a:r>
              <a:rPr lang="ru-RU" dirty="0"/>
              <a:t>на партнерские организации.</a:t>
            </a:r>
            <a:endParaRPr lang="en-US" dirty="0" smtClean="0">
              <a:solidFill>
                <a:srgbClr val="006FB4"/>
              </a:solidFill>
            </a:endParaRPr>
          </a:p>
          <a:p>
            <a:r>
              <a:rPr lang="ru-RU" dirty="0"/>
              <a:t>Поскольку в настоящее время </a:t>
            </a:r>
            <a:r>
              <a:rPr lang="ru-RU" dirty="0" smtClean="0"/>
              <a:t>типовых форм </a:t>
            </a:r>
            <a:r>
              <a:rPr lang="ru-RU" dirty="0"/>
              <a:t>не существует, </a:t>
            </a:r>
            <a:r>
              <a:rPr lang="ru-RU" dirty="0" smtClean="0"/>
              <a:t>участникам </a:t>
            </a:r>
            <a:r>
              <a:rPr lang="ru-RU" dirty="0"/>
              <a:t>настоятельно рекомендуется обращаться за информацией и помощью к нашей горячей линии.</a:t>
            </a:r>
            <a:endParaRPr lang="en-US" dirty="0"/>
          </a:p>
          <a:p>
            <a:endParaRPr lang="en-US" dirty="0"/>
          </a:p>
          <a:p>
            <a:endParaRPr lang="de-DE" dirty="0"/>
          </a:p>
        </p:txBody>
      </p:sp>
      <p:pic>
        <p:nvPicPr>
          <p:cNvPr id="4" name="Рисунок 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9109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1268760"/>
            <a:ext cx="10972800" cy="936625"/>
          </a:xfrm>
        </p:spPr>
        <p:txBody>
          <a:bodyPr/>
          <a:lstStyle/>
          <a:p>
            <a:r>
              <a:rPr lang="ru-RU" dirty="0" smtClean="0">
                <a:solidFill>
                  <a:srgbClr val="006FB4"/>
                </a:solidFill>
              </a:rPr>
              <a:t>Соглашение с исследователем</a:t>
            </a:r>
            <a:endParaRPr lang="de-DE" dirty="0">
              <a:solidFill>
                <a:srgbClr val="006FB4"/>
              </a:solidFill>
            </a:endParaRPr>
          </a:p>
        </p:txBody>
      </p:sp>
      <p:sp>
        <p:nvSpPr>
          <p:cNvPr id="3" name="Inhaltsplatzhalter 2"/>
          <p:cNvSpPr>
            <a:spLocks noGrp="1"/>
          </p:cNvSpPr>
          <p:nvPr>
            <p:ph idx="1"/>
          </p:nvPr>
        </p:nvSpPr>
        <p:spPr>
          <a:xfrm>
            <a:off x="623392" y="2204864"/>
            <a:ext cx="10972800" cy="3633788"/>
          </a:xfrm>
        </p:spPr>
        <p:txBody>
          <a:bodyPr/>
          <a:lstStyle/>
          <a:p>
            <a:r>
              <a:rPr lang="ru-RU" sz="1800" dirty="0" smtClean="0">
                <a:solidFill>
                  <a:srgbClr val="006FB4"/>
                </a:solidFill>
              </a:rPr>
              <a:t>Соглашение устанавливает взаимоотношения между принимающей организацией и научным сотрудником</a:t>
            </a:r>
            <a:r>
              <a:rPr lang="en-US" sz="1800" dirty="0" smtClean="0">
                <a:solidFill>
                  <a:srgbClr val="006FB4"/>
                </a:solidFill>
              </a:rPr>
              <a:t>;  </a:t>
            </a:r>
            <a:endParaRPr lang="en-US" sz="1800" dirty="0">
              <a:solidFill>
                <a:srgbClr val="006FB4"/>
              </a:solidFill>
            </a:endParaRPr>
          </a:p>
          <a:p>
            <a:endParaRPr lang="en-US" sz="1800" dirty="0">
              <a:solidFill>
                <a:srgbClr val="006FB4"/>
              </a:solidFill>
            </a:endParaRPr>
          </a:p>
          <a:p>
            <a:r>
              <a:rPr lang="ru-RU" sz="1800" dirty="0"/>
              <a:t>Бенефициары должны - на безвозмездной основе - предоставить набранным исследователям доступ к информации, необходимой для их исследовательской учебной деятельности в рамках проекта</a:t>
            </a:r>
            <a:r>
              <a:rPr lang="ru-RU" sz="1800" dirty="0" smtClean="0"/>
              <a:t>;</a:t>
            </a:r>
          </a:p>
          <a:p>
            <a:endParaRPr lang="en-US" sz="1800" dirty="0">
              <a:solidFill>
                <a:srgbClr val="006FB4"/>
              </a:solidFill>
            </a:endParaRPr>
          </a:p>
          <a:p>
            <a:r>
              <a:rPr lang="ru-RU" sz="1800" dirty="0"/>
              <a:t>Другие вопросы: Соглашения о конфиденциальности; Владение, защита и использование результатов; Публикация прав (кандидатская диссертация</a:t>
            </a:r>
            <a:r>
              <a:rPr lang="ru-RU" sz="1800" dirty="0" smtClean="0"/>
              <a:t>);</a:t>
            </a:r>
          </a:p>
          <a:p>
            <a:endParaRPr lang="en-US" sz="1800" dirty="0">
              <a:solidFill>
                <a:srgbClr val="006FB4"/>
              </a:solidFill>
            </a:endParaRPr>
          </a:p>
          <a:p>
            <a:r>
              <a:rPr lang="ru-RU" sz="1800" dirty="0"/>
              <a:t>Типовые трудовые договоры для стипендиатов </a:t>
            </a:r>
            <a:r>
              <a:rPr lang="ru-RU" sz="1800" dirty="0" smtClean="0"/>
              <a:t>из Стран ЕС </a:t>
            </a:r>
            <a:r>
              <a:rPr lang="ru-RU" sz="1800" dirty="0"/>
              <a:t>в </a:t>
            </a:r>
            <a:r>
              <a:rPr lang="ru-RU" sz="1800" dirty="0" smtClean="0"/>
              <a:t>Германии</a:t>
            </a:r>
            <a:r>
              <a:rPr lang="en-US" sz="1800" dirty="0" smtClean="0">
                <a:solidFill>
                  <a:srgbClr val="006FB4"/>
                </a:solidFill>
              </a:rPr>
              <a:t>: </a:t>
            </a:r>
            <a:r>
              <a:rPr lang="en-US" sz="1800" dirty="0">
                <a:solidFill>
                  <a:srgbClr val="006FB4"/>
                </a:solidFill>
                <a:hlinkClick r:id="rId2"/>
              </a:rPr>
              <a:t>www.kowi.de</a:t>
            </a:r>
            <a:endParaRPr lang="en-US" sz="1800" dirty="0">
              <a:solidFill>
                <a:srgbClr val="006FB4"/>
              </a:solidFill>
            </a:endParaRPr>
          </a:p>
          <a:p>
            <a:pPr marL="0" indent="0">
              <a:buNone/>
            </a:pPr>
            <a:r>
              <a:rPr lang="en-US" sz="1800" dirty="0">
                <a:solidFill>
                  <a:srgbClr val="006FB4"/>
                </a:solidFill>
              </a:rPr>
              <a:t> </a:t>
            </a:r>
          </a:p>
          <a:p>
            <a:pPr marL="0" indent="0">
              <a:buNone/>
            </a:pPr>
            <a:r>
              <a:rPr lang="en-US" sz="1800" dirty="0">
                <a:solidFill>
                  <a:srgbClr val="006FB4"/>
                </a:solidFill>
              </a:rPr>
              <a:t>                  </a:t>
            </a:r>
          </a:p>
        </p:txBody>
      </p:sp>
      <p:pic>
        <p:nvPicPr>
          <p:cNvPr id="4" name="Рисунок 3"/>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5793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ru-RU" dirty="0" smtClean="0"/>
              <a:t>Вопросы</a:t>
            </a:r>
            <a:r>
              <a:rPr lang="en-GB" dirty="0" smtClean="0"/>
              <a:t>:</a:t>
            </a:r>
            <a:endParaRPr lang="en-GB" dirty="0"/>
          </a:p>
        </p:txBody>
      </p:sp>
      <p:sp>
        <p:nvSpPr>
          <p:cNvPr id="4" name="Inhaltsplatzhalter 3"/>
          <p:cNvSpPr>
            <a:spLocks noGrp="1"/>
          </p:cNvSpPr>
          <p:nvPr>
            <p:ph idx="1"/>
          </p:nvPr>
        </p:nvSpPr>
        <p:spPr/>
        <p:txBody>
          <a:bodyPr/>
          <a:lstStyle/>
          <a:p>
            <a:r>
              <a:rPr lang="ru-RU" dirty="0" smtClean="0"/>
              <a:t>Чувствительные вопросы </a:t>
            </a:r>
            <a:r>
              <a:rPr lang="ru-RU" dirty="0"/>
              <a:t>в Соглашении Консорциума (модель DESCA</a:t>
            </a:r>
            <a:r>
              <a:rPr lang="ru-RU" dirty="0" smtClean="0"/>
              <a:t>)</a:t>
            </a:r>
          </a:p>
          <a:p>
            <a:endParaRPr lang="en-GB" dirty="0"/>
          </a:p>
          <a:p>
            <a:pPr lvl="1"/>
            <a:r>
              <a:rPr lang="ru-RU" dirty="0"/>
              <a:t>Приложение 1: Справочная информация включена. Подробности</a:t>
            </a:r>
            <a:r>
              <a:rPr lang="ru-RU" dirty="0" smtClean="0"/>
              <a:t>?</a:t>
            </a:r>
          </a:p>
          <a:p>
            <a:pPr lvl="1"/>
            <a:r>
              <a:rPr lang="ru-RU" dirty="0"/>
              <a:t>Раздел 8: Право собственности на </a:t>
            </a:r>
            <a:r>
              <a:rPr lang="ru-RU" dirty="0" smtClean="0"/>
              <a:t>результаты</a:t>
            </a:r>
          </a:p>
          <a:p>
            <a:pPr lvl="1"/>
            <a:r>
              <a:rPr lang="ru-RU" dirty="0"/>
              <a:t>Раздел 9: Права доступа к </a:t>
            </a:r>
            <a:r>
              <a:rPr lang="ru-RU" dirty="0" smtClean="0"/>
              <a:t>результатам</a:t>
            </a:r>
          </a:p>
          <a:p>
            <a:pPr lvl="1"/>
            <a:r>
              <a:rPr lang="ru-RU" dirty="0" smtClean="0"/>
              <a:t>Положения о конфиденциальности</a:t>
            </a:r>
            <a:endParaRPr lang="en-GB" dirty="0"/>
          </a:p>
          <a:p>
            <a:pPr lvl="1"/>
            <a:endParaRPr lang="en-GB"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788" r="20788"/>
          <a:stretch>
            <a:fillRect/>
          </a:stretch>
        </p:blipFill>
        <p:spPr/>
      </p:pic>
      <p:pic>
        <p:nvPicPr>
          <p:cNvPr id="6" name="Рисунок 5"/>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1126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358775" lvl="0" indent="-358775" eaLnBrk="0" fontAlgn="base" hangingPunct="0">
              <a:spcAft>
                <a:spcPct val="0"/>
              </a:spcAft>
              <a:defRPr/>
            </a:pPr>
            <a:r>
              <a:rPr lang="ru-RU" kern="0" dirty="0">
                <a:solidFill>
                  <a:srgbClr val="0F5494"/>
                </a:solidFill>
                <a:latin typeface="Verdana"/>
              </a:rPr>
              <a:t>Права собственности на результаты</a:t>
            </a:r>
            <a:endParaRPr lang="de-DE" kern="0" dirty="0">
              <a:solidFill>
                <a:srgbClr val="0F5494"/>
              </a:solidFill>
              <a:latin typeface="Verdana"/>
            </a:endParaRPr>
          </a:p>
        </p:txBody>
      </p:sp>
      <p:sp>
        <p:nvSpPr>
          <p:cNvPr id="3" name="Inhaltsplatzhalter 2"/>
          <p:cNvSpPr>
            <a:spLocks noGrp="1"/>
          </p:cNvSpPr>
          <p:nvPr>
            <p:ph idx="1"/>
          </p:nvPr>
        </p:nvSpPr>
        <p:spPr>
          <a:xfrm>
            <a:off x="624417" y="2276872"/>
            <a:ext cx="10972800" cy="3633788"/>
          </a:xfrm>
        </p:spPr>
        <p:txBody>
          <a:bodyPr/>
          <a:lstStyle/>
          <a:p>
            <a:r>
              <a:rPr lang="ru-RU" sz="1800" dirty="0"/>
              <a:t>Как правило, в Горизонт 2020 </a:t>
            </a:r>
            <a:r>
              <a:rPr lang="ru-RU" sz="1800" dirty="0" err="1"/>
              <a:t>грантовое</a:t>
            </a:r>
            <a:r>
              <a:rPr lang="ru-RU" sz="1800" dirty="0"/>
              <a:t> соглашение устанавливает, что результаты проекта принадлежат участникам, которые их создали.</a:t>
            </a:r>
          </a:p>
          <a:p>
            <a:pPr marL="0" indent="0">
              <a:buNone/>
            </a:pPr>
            <a:endParaRPr lang="en-GB" sz="1800" dirty="0"/>
          </a:p>
          <a:p>
            <a:r>
              <a:rPr lang="ru-RU" sz="1800" dirty="0"/>
              <a:t>Рекомендуется принять подходящие меры для правильного управления вопросами владения, например, сохранять лабораторные журналы или другие документальные доказательства (например, должным образом заполненная Форма раскрытия изобретения).</a:t>
            </a:r>
          </a:p>
          <a:p>
            <a:pPr marL="0" indent="0">
              <a:buNone/>
            </a:pPr>
            <a:endParaRPr lang="en-GB" sz="1800" dirty="0"/>
          </a:p>
          <a:p>
            <a:r>
              <a:rPr lang="ru-RU" sz="1800" dirty="0"/>
              <a:t>Принимая во внимание совместный характер большинства проектов, некоторые результаты могут быть совместно </a:t>
            </a:r>
            <a:r>
              <a:rPr lang="ru-RU" sz="1800" dirty="0" smtClean="0"/>
              <a:t>разработаны </a:t>
            </a:r>
            <a:r>
              <a:rPr lang="ru-RU" sz="1800" dirty="0"/>
              <a:t>несколькими участниками. Поэтому может возникнуть ситуация совместного владения.</a:t>
            </a:r>
          </a:p>
          <a:p>
            <a:pPr marL="0" indent="0">
              <a:buNone/>
            </a:pPr>
            <a:endParaRPr lang="en-GB" sz="1600" dirty="0" smtClean="0"/>
          </a:p>
          <a:p>
            <a:pPr lvl="1"/>
            <a:r>
              <a:rPr lang="ru-RU" sz="1600" b="1" dirty="0"/>
              <a:t> </a:t>
            </a:r>
            <a:r>
              <a:rPr lang="ru-RU" sz="1600" b="1" dirty="0" smtClean="0"/>
              <a:t>Соглашения </a:t>
            </a:r>
            <a:r>
              <a:rPr lang="ru-RU" sz="1600" b="1" dirty="0"/>
              <a:t>о совместном владении </a:t>
            </a:r>
            <a:r>
              <a:rPr lang="ru-RU" sz="1600" dirty="0"/>
              <a:t>(т.е. определяющее специальные условия для передачи лицензий или вопросов связанных с расходами на защиту и распределения возможных доходов); Правило по умолчанию в соглашении о консорциуме …</a:t>
            </a:r>
            <a:endParaRPr lang="en-GB" sz="1600" dirty="0"/>
          </a:p>
        </p:txBody>
      </p:sp>
      <p:pic>
        <p:nvPicPr>
          <p:cNvPr id="4" name="Рисунок 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873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Права доступа </a:t>
            </a:r>
            <a:r>
              <a:rPr lang="en-GB" dirty="0" smtClean="0"/>
              <a:t>(I)</a:t>
            </a:r>
            <a:endParaRPr lang="en-GB" dirty="0"/>
          </a:p>
        </p:txBody>
      </p:sp>
      <p:sp>
        <p:nvSpPr>
          <p:cNvPr id="3" name="Inhaltsplatzhalter 2"/>
          <p:cNvSpPr>
            <a:spLocks noGrp="1"/>
          </p:cNvSpPr>
          <p:nvPr>
            <p:ph idx="1"/>
          </p:nvPr>
        </p:nvSpPr>
        <p:spPr>
          <a:xfrm>
            <a:off x="624417" y="2276872"/>
            <a:ext cx="10972800" cy="3633788"/>
          </a:xfrm>
        </p:spPr>
        <p:txBody>
          <a:bodyPr/>
          <a:lstStyle/>
          <a:p>
            <a:r>
              <a:rPr lang="ru-RU" sz="1400" dirty="0"/>
              <a:t>Каждый участник проекта имеет право запросить права доступа к исходным данным другого партнера и его результатам, при условии, если они ему требуются для выполнения работы в рамках проекта или для использования своих результатов (это минимальные права доступа</a:t>
            </a:r>
            <a:r>
              <a:rPr lang="ru-RU" sz="1400" dirty="0" smtClean="0"/>
              <a:t>)</a:t>
            </a:r>
            <a:r>
              <a:rPr lang="en-GB" sz="1400" dirty="0" smtClean="0"/>
              <a:t>. </a:t>
            </a:r>
            <a:endParaRPr lang="en-GB" sz="1400" dirty="0"/>
          </a:p>
          <a:p>
            <a:endParaRPr lang="en-GB" sz="1400" dirty="0"/>
          </a:p>
          <a:p>
            <a:r>
              <a:rPr lang="ru-RU" sz="1400" dirty="0"/>
              <a:t>Должно быть сделано в письменной форме</a:t>
            </a:r>
            <a:r>
              <a:rPr lang="en-GB" sz="1400" dirty="0" smtClean="0"/>
              <a:t>.</a:t>
            </a:r>
            <a:endParaRPr lang="en-GB" sz="1400" dirty="0"/>
          </a:p>
          <a:p>
            <a:endParaRPr lang="en-GB" sz="1400" dirty="0"/>
          </a:p>
          <a:p>
            <a:r>
              <a:rPr lang="ru-RU" sz="1400" dirty="0" smtClean="0"/>
              <a:t>Во избежание конфликтов рекомендуется, </a:t>
            </a:r>
            <a:r>
              <a:rPr lang="ru-RU" sz="1400" dirty="0"/>
              <a:t>чтобы </a:t>
            </a:r>
            <a:r>
              <a:rPr lang="ru-RU" sz="1400" dirty="0" err="1"/>
              <a:t>выгодополучатели</a:t>
            </a:r>
            <a:r>
              <a:rPr lang="ru-RU" sz="1400" dirty="0"/>
              <a:t> договорились (например, в соглашении о консорциуме) об общей </a:t>
            </a:r>
            <a:r>
              <a:rPr lang="ru-RU" sz="1400" dirty="0" smtClean="0"/>
              <a:t>интерпретации, </a:t>
            </a:r>
            <a:r>
              <a:rPr lang="ru-RU" sz="1400" dirty="0"/>
              <a:t>что понимать под “требуются” (“</a:t>
            </a:r>
            <a:r>
              <a:rPr lang="ru-RU" sz="1400" dirty="0" err="1"/>
              <a:t>needed</a:t>
            </a:r>
            <a:r>
              <a:rPr lang="ru-RU" sz="1400" dirty="0" smtClean="0"/>
              <a:t>”)</a:t>
            </a:r>
          </a:p>
          <a:p>
            <a:pPr marL="0" indent="0">
              <a:buNone/>
            </a:pPr>
            <a:endParaRPr lang="en-GB" sz="1400" dirty="0"/>
          </a:p>
          <a:p>
            <a:r>
              <a:rPr lang="ru-RU" sz="1400" dirty="0"/>
              <a:t>запрашиваются/выдаются на время проекта и до 1 года после завершения проекта (или как оговорено в СК) в целях использования; будучи запрошенным, правом доступа можно пользоваться до тех пор пока это будет необходимо для использования результатов (например, пока </a:t>
            </a:r>
            <a:r>
              <a:rPr lang="ru-RU" sz="1400" dirty="0" smtClean="0"/>
              <a:t>исходный </a:t>
            </a:r>
            <a:r>
              <a:rPr lang="ru-RU" sz="1400" dirty="0"/>
              <a:t>патент не прекратит действовать)</a:t>
            </a:r>
            <a:r>
              <a:rPr lang="en-GB" sz="1400" dirty="0" smtClean="0"/>
              <a:t>.</a:t>
            </a:r>
            <a:endParaRPr lang="en-GB" sz="1400" dirty="0"/>
          </a:p>
          <a:p>
            <a:endParaRPr lang="en-GB" sz="1400" dirty="0"/>
          </a:p>
          <a:p>
            <a:pPr>
              <a:buFont typeface="Wingdings" panose="05000000000000000000" pitchFamily="2" charset="2"/>
              <a:buChar char="Ø"/>
            </a:pPr>
            <a:r>
              <a:rPr lang="ru-RU" sz="1400" dirty="0"/>
              <a:t>Права доступа не дают права выдавать сублицензии</a:t>
            </a:r>
            <a:r>
              <a:rPr lang="en-GB" sz="1400" dirty="0" smtClean="0"/>
              <a:t>!</a:t>
            </a:r>
            <a:endParaRPr lang="en-GB" sz="1400" dirty="0"/>
          </a:p>
          <a:p>
            <a:endParaRPr lang="en-GB" sz="1400" dirty="0"/>
          </a:p>
        </p:txBody>
      </p:sp>
      <p:pic>
        <p:nvPicPr>
          <p:cNvPr id="5" name="Рисунок 4"/>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296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Права доступа</a:t>
            </a:r>
            <a:r>
              <a:rPr lang="en-GB" dirty="0" smtClean="0"/>
              <a:t>(II)</a:t>
            </a:r>
            <a:endParaRPr lang="en-GB" dirty="0"/>
          </a:p>
        </p:txBody>
      </p:sp>
      <p:sp>
        <p:nvSpPr>
          <p:cNvPr id="3" name="Inhaltsplatzhalter 2"/>
          <p:cNvSpPr>
            <a:spLocks noGrp="1"/>
          </p:cNvSpPr>
          <p:nvPr>
            <p:ph idx="1"/>
          </p:nvPr>
        </p:nvSpPr>
        <p:spPr>
          <a:xfrm>
            <a:off x="607563" y="2058343"/>
            <a:ext cx="10972800" cy="3633788"/>
          </a:xfrm>
        </p:spPr>
        <p:txBody>
          <a:bodyPr/>
          <a:lstStyle/>
          <a:p>
            <a:pPr marL="0" indent="0">
              <a:buNone/>
            </a:pPr>
            <a:endParaRPr lang="en-GB" dirty="0" smtClean="0"/>
          </a:p>
          <a:p>
            <a:pPr marL="0" indent="0">
              <a:buNone/>
            </a:pPr>
            <a:r>
              <a:rPr lang="ru-RU" dirty="0"/>
              <a:t>Предоставление прав </a:t>
            </a:r>
            <a:r>
              <a:rPr lang="ru-RU" dirty="0" smtClean="0"/>
              <a:t>доступа</a:t>
            </a:r>
            <a:r>
              <a:rPr lang="en-GB" dirty="0" smtClean="0"/>
              <a:t>:</a:t>
            </a:r>
          </a:p>
          <a:p>
            <a:endParaRPr lang="en-GB" dirty="0"/>
          </a:p>
        </p:txBody>
      </p:sp>
      <p:graphicFrame>
        <p:nvGraphicFramePr>
          <p:cNvPr id="7" name="Tabelle 10"/>
          <p:cNvGraphicFramePr>
            <a:graphicFrameLocks noGrp="1"/>
          </p:cNvGraphicFramePr>
          <p:nvPr>
            <p:extLst>
              <p:ext uri="{D42A27DB-BD31-4B8C-83A1-F6EECF244321}">
                <p14:modId xmlns:p14="http://schemas.microsoft.com/office/powerpoint/2010/main" val="3126869065"/>
              </p:ext>
            </p:extLst>
          </p:nvPr>
        </p:nvGraphicFramePr>
        <p:xfrm>
          <a:off x="335361" y="3140967"/>
          <a:ext cx="11261856" cy="2551165"/>
        </p:xfrm>
        <a:graphic>
          <a:graphicData uri="http://schemas.openxmlformats.org/drawingml/2006/table">
            <a:tbl>
              <a:tblPr firstRow="1" bandRow="1">
                <a:tableStyleId>{3C2FFA5D-87B4-456A-9821-1D502468CF0F}</a:tableStyleId>
              </a:tblPr>
              <a:tblGrid>
                <a:gridCol w="3753952">
                  <a:extLst>
                    <a:ext uri="{9D8B030D-6E8A-4147-A177-3AD203B41FA5}">
                      <a16:colId xmlns:a16="http://schemas.microsoft.com/office/drawing/2014/main" val="20000"/>
                    </a:ext>
                  </a:extLst>
                </a:gridCol>
                <a:gridCol w="3753952">
                  <a:extLst>
                    <a:ext uri="{9D8B030D-6E8A-4147-A177-3AD203B41FA5}">
                      <a16:colId xmlns:a16="http://schemas.microsoft.com/office/drawing/2014/main" val="20001"/>
                    </a:ext>
                  </a:extLst>
                </a:gridCol>
                <a:gridCol w="3753952">
                  <a:extLst>
                    <a:ext uri="{9D8B030D-6E8A-4147-A177-3AD203B41FA5}">
                      <a16:colId xmlns:a16="http://schemas.microsoft.com/office/drawing/2014/main" val="20002"/>
                    </a:ext>
                  </a:extLst>
                </a:gridCol>
              </a:tblGrid>
              <a:tr h="1130929">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en-GB" sz="1600" noProof="0" dirty="0">
                        <a:latin typeface="Roboto" panose="02000000000000000000" pitchFamily="2" charset="0"/>
                        <a:ea typeface="Roboto" panose="02000000000000000000" pitchFamily="2" charset="0"/>
                      </a:endParaRPr>
                    </a:p>
                  </a:txBody>
                  <a:tcPr>
                    <a:solidFill>
                      <a:srgbClr val="4F81B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ru-RU" sz="1600" b="1" noProof="0" dirty="0" smtClean="0">
                          <a:latin typeface="+mj-lt"/>
                          <a:ea typeface="Roboto" panose="02000000000000000000" pitchFamily="2" charset="0"/>
                        </a:rPr>
                        <a:t>Доступ</a:t>
                      </a:r>
                      <a:r>
                        <a:rPr lang="ru-RU" sz="1600" b="1" baseline="0" noProof="0" dirty="0" smtClean="0">
                          <a:latin typeface="+mj-lt"/>
                          <a:ea typeface="Roboto" panose="02000000000000000000" pitchFamily="2" charset="0"/>
                        </a:rPr>
                        <a:t> к исходным данным (ИС, вложенной в проект)</a:t>
                      </a:r>
                      <a:endParaRPr lang="en-GB" sz="1600" b="1" noProof="0" dirty="0">
                        <a:latin typeface="+mj-lt"/>
                        <a:ea typeface="Roboto" panose="02000000000000000000" pitchFamily="2" charset="0"/>
                      </a:endParaRPr>
                    </a:p>
                  </a:txBody>
                  <a:tcPr>
                    <a:solidFill>
                      <a:srgbClr val="4F81B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ru-RU" sz="1600" b="1" noProof="0" dirty="0" smtClean="0">
                          <a:latin typeface="+mj-lt"/>
                          <a:ea typeface="Roboto" panose="02000000000000000000" pitchFamily="2" charset="0"/>
                        </a:rPr>
                        <a:t>Доступ к результатам</a:t>
                      </a:r>
                      <a:endParaRPr lang="en-GB" sz="1600" b="1" noProof="0" dirty="0">
                        <a:latin typeface="+mj-lt"/>
                        <a:ea typeface="Roboto" panose="02000000000000000000" pitchFamily="2" charset="0"/>
                      </a:endParaRPr>
                    </a:p>
                  </a:txBody>
                  <a:tcPr>
                    <a:solidFill>
                      <a:srgbClr val="4F81BD"/>
                    </a:solidFill>
                  </a:tcPr>
                </a:tc>
                <a:extLst>
                  <a:ext uri="{0D108BD9-81ED-4DB2-BD59-A6C34878D82A}">
                    <a16:rowId xmlns:a16="http://schemas.microsoft.com/office/drawing/2014/main" val="10000"/>
                  </a:ext>
                </a:extLst>
              </a:tr>
              <a:tr h="49971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600" b="0" noProof="0" dirty="0" smtClean="0">
                          <a:latin typeface="+mj-lt"/>
                          <a:ea typeface="Roboto" panose="02000000000000000000" pitchFamily="2" charset="0"/>
                        </a:rPr>
                        <a:t>Реализация проекта</a:t>
                      </a:r>
                      <a:endParaRPr lang="en-GB" sz="1600" b="0" noProof="0" dirty="0">
                        <a:latin typeface="+mj-lt"/>
                        <a:ea typeface="Roboto" panose="02000000000000000000" pitchFamily="2" charset="0"/>
                      </a:endParaRPr>
                    </a:p>
                  </a:txBody>
                  <a:tcPr>
                    <a:solidFill>
                      <a:srgbClr val="D0D8E8"/>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600" b="0" noProof="0" dirty="0" smtClean="0">
                          <a:latin typeface="+mj-lt"/>
                          <a:ea typeface="Roboto" panose="02000000000000000000" pitchFamily="2" charset="0"/>
                        </a:rPr>
                        <a:t>Безвозмездно</a:t>
                      </a:r>
                      <a:endParaRPr lang="en-GB" sz="1600" b="0" noProof="0" dirty="0">
                        <a:latin typeface="+mj-lt"/>
                        <a:ea typeface="Roboto" panose="02000000000000000000" pitchFamily="2" charset="0"/>
                      </a:endParaRPr>
                    </a:p>
                  </a:txBody>
                  <a:tcPr>
                    <a:solidFill>
                      <a:srgbClr val="D0D8E8"/>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600" b="0" noProof="0" dirty="0" smtClean="0">
                          <a:latin typeface="+mj-lt"/>
                          <a:ea typeface="Roboto" panose="02000000000000000000" pitchFamily="2" charset="0"/>
                        </a:rPr>
                        <a:t>Безвозмездно</a:t>
                      </a:r>
                      <a:endParaRPr lang="en-GB" sz="1600" b="0" noProof="0" dirty="0">
                        <a:latin typeface="+mj-lt"/>
                        <a:ea typeface="Roboto" panose="02000000000000000000" pitchFamily="2" charset="0"/>
                      </a:endParaRPr>
                    </a:p>
                  </a:txBody>
                  <a:tcPr>
                    <a:solidFill>
                      <a:srgbClr val="D0D8E8"/>
                    </a:solidFill>
                  </a:tcPr>
                </a:tc>
                <a:extLst>
                  <a:ext uri="{0D108BD9-81ED-4DB2-BD59-A6C34878D82A}">
                    <a16:rowId xmlns:a16="http://schemas.microsoft.com/office/drawing/2014/main" val="10001"/>
                  </a:ext>
                </a:extLst>
              </a:tr>
              <a:tr h="92052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600" b="0" noProof="0" dirty="0" smtClean="0">
                          <a:latin typeface="+mj-lt"/>
                          <a:ea typeface="Roboto" panose="02000000000000000000" pitchFamily="2" charset="0"/>
                        </a:rPr>
                        <a:t>Использование результатов</a:t>
                      </a:r>
                      <a:endParaRPr lang="en-GB" sz="1600" b="0" noProof="0" dirty="0">
                        <a:latin typeface="+mj-lt"/>
                        <a:ea typeface="Roboto" panose="02000000000000000000" pitchFamily="2" charset="0"/>
                      </a:endParaRPr>
                    </a:p>
                  </a:txBody>
                  <a:tcPr>
                    <a:solidFill>
                      <a:srgbClr val="E9EDF4"/>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600" b="0" baseline="0" noProof="0" dirty="0" smtClean="0">
                          <a:latin typeface="+mj-lt"/>
                          <a:ea typeface="Roboto" panose="02000000000000000000" pitchFamily="2" charset="0"/>
                        </a:rPr>
                        <a:t>Безвозмездно</a:t>
                      </a:r>
                      <a:r>
                        <a:rPr lang="en-GB" sz="1600" b="0" baseline="0" noProof="0" dirty="0" smtClean="0">
                          <a:latin typeface="+mj-lt"/>
                          <a:ea typeface="Roboto" panose="02000000000000000000" pitchFamily="2" charset="0"/>
                        </a:rPr>
                        <a:t>, </a:t>
                      </a:r>
                      <a:r>
                        <a:rPr lang="ru-RU" sz="1600" b="0" baseline="0" noProof="0" dirty="0" smtClean="0">
                          <a:latin typeface="+mj-lt"/>
                          <a:ea typeface="Roboto" panose="02000000000000000000" pitchFamily="2" charset="0"/>
                        </a:rPr>
                        <a:t>или на честных и вменяемых условиях</a:t>
                      </a:r>
                      <a:endParaRPr lang="en-GB" sz="1600" b="0" noProof="0" dirty="0">
                        <a:latin typeface="+mj-lt"/>
                        <a:ea typeface="Roboto" panose="02000000000000000000" pitchFamily="2" charset="0"/>
                      </a:endParaRPr>
                    </a:p>
                  </a:txBody>
                  <a:tcPr>
                    <a:solidFill>
                      <a:srgbClr val="E9EDF4"/>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baseline="0" noProof="0" dirty="0" smtClean="0">
                          <a:latin typeface="+mj-lt"/>
                          <a:ea typeface="Roboto" panose="02000000000000000000" pitchFamily="2" charset="0"/>
                        </a:rPr>
                        <a:t>Безвозмездно</a:t>
                      </a:r>
                      <a:r>
                        <a:rPr lang="en-GB" sz="1600" b="0" baseline="0" noProof="0" dirty="0" smtClean="0">
                          <a:latin typeface="+mj-lt"/>
                          <a:ea typeface="Roboto" panose="02000000000000000000" pitchFamily="2" charset="0"/>
                        </a:rPr>
                        <a:t>, </a:t>
                      </a:r>
                      <a:r>
                        <a:rPr lang="ru-RU" sz="1600" b="0" baseline="0" noProof="0" dirty="0" smtClean="0">
                          <a:latin typeface="+mj-lt"/>
                          <a:ea typeface="Roboto" panose="02000000000000000000" pitchFamily="2" charset="0"/>
                        </a:rPr>
                        <a:t>или на честных и вменяемых условиях</a:t>
                      </a:r>
                      <a:endParaRPr lang="en-GB" sz="1600" b="0" noProof="0" dirty="0" smtClean="0">
                        <a:latin typeface="+mj-lt"/>
                        <a:ea typeface="Roboto" panose="02000000000000000000" pitchFamily="2" charset="0"/>
                      </a:endParaRPr>
                    </a:p>
                  </a:txBody>
                  <a:tcPr>
                    <a:solidFill>
                      <a:srgbClr val="E9EDF4"/>
                    </a:solidFill>
                  </a:tcPr>
                </a:tc>
                <a:extLst>
                  <a:ext uri="{0D108BD9-81ED-4DB2-BD59-A6C34878D82A}">
                    <a16:rowId xmlns:a16="http://schemas.microsoft.com/office/drawing/2014/main" val="10002"/>
                  </a:ext>
                </a:extLst>
              </a:tr>
            </a:tbl>
          </a:graphicData>
        </a:graphic>
      </p:graphicFrame>
      <p:pic>
        <p:nvPicPr>
          <p:cNvPr id="4" name="Рисунок 3"/>
          <p:cNvPicPr>
            <a:picLocks noChangeAspect="1"/>
          </p:cNvPicPr>
          <p:nvPr/>
        </p:nvPicPr>
        <p:blipFill>
          <a:blip r:embed="rId2"/>
          <a:stretch>
            <a:fillRect/>
          </a:stretch>
        </p:blipFill>
        <p:spPr>
          <a:xfrm>
            <a:off x="5159896" y="10729"/>
            <a:ext cx="2176461" cy="1127858"/>
          </a:xfrm>
          <a:prstGeom prst="rect">
            <a:avLst/>
          </a:prstGeom>
        </p:spPr>
      </p:pic>
    </p:spTree>
    <p:extLst>
      <p:ext uri="{BB962C8B-B14F-4D97-AF65-F5344CB8AC3E}">
        <p14:creationId xmlns:p14="http://schemas.microsoft.com/office/powerpoint/2010/main" val="245844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ru-RU" dirty="0" smtClean="0"/>
              <a:t>Правила </a:t>
            </a:r>
            <a:r>
              <a:rPr lang="ru-RU" dirty="0" err="1" smtClean="0"/>
              <a:t>Грантового</a:t>
            </a:r>
            <a:r>
              <a:rPr lang="ru-RU" dirty="0" smtClean="0"/>
              <a:t> соглашения</a:t>
            </a:r>
            <a:endParaRPr lang="en-GB" dirty="0"/>
          </a:p>
        </p:txBody>
      </p:sp>
      <p:pic>
        <p:nvPicPr>
          <p:cNvPr id="3" name="Рисунок 2"/>
          <p:cNvPicPr>
            <a:picLocks noChangeAspect="1"/>
          </p:cNvPicPr>
          <p:nvPr/>
        </p:nvPicPr>
        <p:blipFill>
          <a:blip r:embed="rId2"/>
          <a:stretch>
            <a:fillRect/>
          </a:stretch>
        </p:blipFill>
        <p:spPr>
          <a:xfrm>
            <a:off x="4943872" y="26395"/>
            <a:ext cx="2176461" cy="1127858"/>
          </a:xfrm>
          <a:prstGeom prst="rect">
            <a:avLst/>
          </a:prstGeom>
        </p:spPr>
      </p:pic>
    </p:spTree>
    <p:extLst>
      <p:ext uri="{BB962C8B-B14F-4D97-AF65-F5344CB8AC3E}">
        <p14:creationId xmlns:p14="http://schemas.microsoft.com/office/powerpoint/2010/main" val="741376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p:cNvSpPr txBox="1">
            <a:spLocks/>
          </p:cNvSpPr>
          <p:nvPr/>
        </p:nvSpPr>
        <p:spPr bwMode="auto">
          <a:xfrm>
            <a:off x="2002828" y="1196753"/>
            <a:ext cx="7693573"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ru-RU" sz="2400" kern="0" dirty="0">
                <a:latin typeface="Verdana"/>
              </a:rPr>
              <a:t>Общие обязательства в отношении проекта</a:t>
            </a:r>
            <a:endParaRPr lang="de-DE" sz="2400" kern="0" dirty="0">
              <a:latin typeface="Verdana"/>
            </a:endParaRPr>
          </a:p>
        </p:txBody>
      </p:sp>
      <p:sp>
        <p:nvSpPr>
          <p:cNvPr id="8" name="Textfeld 7"/>
          <p:cNvSpPr txBox="1"/>
          <p:nvPr/>
        </p:nvSpPr>
        <p:spPr>
          <a:xfrm>
            <a:off x="2213474" y="2348881"/>
            <a:ext cx="7848872" cy="4185761"/>
          </a:xfrm>
          <a:prstGeom prst="rect">
            <a:avLst/>
          </a:prstGeom>
          <a:noFill/>
        </p:spPr>
        <p:txBody>
          <a:bodyPr wrap="square" rtlCol="0">
            <a:spAutoFit/>
          </a:bodyPr>
          <a:lstStyle/>
          <a:p>
            <a:pPr fontAlgn="base">
              <a:spcBef>
                <a:spcPct val="0"/>
              </a:spcBef>
              <a:spcAft>
                <a:spcPct val="0"/>
              </a:spcAft>
            </a:pPr>
            <a:r>
              <a:rPr lang="ru-RU" dirty="0">
                <a:solidFill>
                  <a:srgbClr val="0F5494"/>
                </a:solidFill>
                <a:latin typeface="Verdana"/>
              </a:rPr>
              <a:t>Каждый </a:t>
            </a:r>
            <a:r>
              <a:rPr lang="ru-RU" dirty="0" err="1">
                <a:solidFill>
                  <a:srgbClr val="0F5494"/>
                </a:solidFill>
                <a:latin typeface="Verdana"/>
              </a:rPr>
              <a:t>выгодополучатель</a:t>
            </a:r>
            <a:r>
              <a:rPr lang="ru-RU" dirty="0">
                <a:solidFill>
                  <a:srgbClr val="0F5494"/>
                </a:solidFill>
                <a:latin typeface="Verdana"/>
              </a:rPr>
              <a:t> должен изучить возможность защиты своих результатов и адекватно их защитить</a:t>
            </a:r>
            <a:r>
              <a:rPr lang="en-US" dirty="0">
                <a:solidFill>
                  <a:srgbClr val="0F5494"/>
                </a:solidFill>
                <a:latin typeface="Verdana"/>
              </a:rPr>
              <a:t> — </a:t>
            </a:r>
            <a:r>
              <a:rPr lang="ru-RU" dirty="0">
                <a:solidFill>
                  <a:srgbClr val="0F5494"/>
                </a:solidFill>
                <a:latin typeface="Verdana"/>
              </a:rPr>
              <a:t>на соответствующий период и соответствующей территории</a:t>
            </a:r>
            <a:r>
              <a:rPr lang="en-US" dirty="0">
                <a:solidFill>
                  <a:srgbClr val="0F5494"/>
                </a:solidFill>
                <a:latin typeface="Verdana"/>
              </a:rPr>
              <a:t> — </a:t>
            </a:r>
            <a:r>
              <a:rPr lang="ru-RU" dirty="0">
                <a:solidFill>
                  <a:srgbClr val="0F5494"/>
                </a:solidFill>
                <a:latin typeface="Verdana"/>
              </a:rPr>
              <a:t>если</a:t>
            </a:r>
            <a:r>
              <a:rPr lang="en-US" dirty="0">
                <a:solidFill>
                  <a:srgbClr val="0F5494"/>
                </a:solidFill>
                <a:latin typeface="Verdana"/>
              </a:rPr>
              <a:t>:</a:t>
            </a:r>
          </a:p>
          <a:p>
            <a:pPr fontAlgn="base">
              <a:spcBef>
                <a:spcPct val="0"/>
              </a:spcBef>
              <a:spcAft>
                <a:spcPct val="0"/>
              </a:spcAft>
            </a:pPr>
            <a:endParaRPr lang="en-US" dirty="0">
              <a:solidFill>
                <a:srgbClr val="0F5494"/>
              </a:solidFill>
              <a:latin typeface="Verdana"/>
            </a:endParaRPr>
          </a:p>
          <a:p>
            <a:pPr fontAlgn="base">
              <a:spcBef>
                <a:spcPct val="0"/>
              </a:spcBef>
              <a:spcAft>
                <a:spcPct val="0"/>
              </a:spcAft>
            </a:pPr>
            <a:r>
              <a:rPr lang="en-US" dirty="0">
                <a:solidFill>
                  <a:srgbClr val="0F5494"/>
                </a:solidFill>
                <a:latin typeface="Verdana"/>
              </a:rPr>
              <a:t>(a) </a:t>
            </a:r>
            <a:r>
              <a:rPr lang="ru-RU" dirty="0">
                <a:solidFill>
                  <a:srgbClr val="0F5494"/>
                </a:solidFill>
                <a:latin typeface="Verdana"/>
              </a:rPr>
              <a:t>есть основания ожидать, что результаты могут быть коммерчески или промышленно использованы и</a:t>
            </a:r>
            <a:endParaRPr lang="en-US" dirty="0">
              <a:solidFill>
                <a:srgbClr val="0F5494"/>
              </a:solidFill>
              <a:latin typeface="Verdana"/>
            </a:endParaRPr>
          </a:p>
          <a:p>
            <a:pPr fontAlgn="base">
              <a:spcBef>
                <a:spcPct val="0"/>
              </a:spcBef>
              <a:spcAft>
                <a:spcPct val="0"/>
              </a:spcAft>
            </a:pPr>
            <a:endParaRPr lang="en-US" dirty="0">
              <a:solidFill>
                <a:srgbClr val="0F5494"/>
              </a:solidFill>
              <a:latin typeface="Verdana"/>
            </a:endParaRPr>
          </a:p>
          <a:p>
            <a:pPr fontAlgn="base">
              <a:spcBef>
                <a:spcPct val="0"/>
              </a:spcBef>
              <a:spcAft>
                <a:spcPct val="0"/>
              </a:spcAft>
            </a:pPr>
            <a:r>
              <a:rPr lang="en-US" dirty="0">
                <a:solidFill>
                  <a:srgbClr val="0F5494"/>
                </a:solidFill>
                <a:latin typeface="Verdana"/>
              </a:rPr>
              <a:t>(b) </a:t>
            </a:r>
            <a:r>
              <a:rPr lang="ru-RU" dirty="0">
                <a:solidFill>
                  <a:srgbClr val="0F5494"/>
                </a:solidFill>
                <a:latin typeface="Verdana"/>
              </a:rPr>
              <a:t>защита возможна</a:t>
            </a:r>
            <a:r>
              <a:rPr lang="en-US" dirty="0">
                <a:solidFill>
                  <a:srgbClr val="0F5494"/>
                </a:solidFill>
                <a:latin typeface="Verdana"/>
              </a:rPr>
              <a:t>, </a:t>
            </a:r>
            <a:r>
              <a:rPr lang="ru-RU" dirty="0">
                <a:solidFill>
                  <a:srgbClr val="0F5494"/>
                </a:solidFill>
                <a:latin typeface="Verdana"/>
              </a:rPr>
              <a:t>разумна и оправдана</a:t>
            </a:r>
            <a:r>
              <a:rPr lang="en-US" dirty="0">
                <a:solidFill>
                  <a:srgbClr val="0F5494"/>
                </a:solidFill>
                <a:latin typeface="Verdana"/>
              </a:rPr>
              <a:t> (</a:t>
            </a:r>
            <a:r>
              <a:rPr lang="ru-RU" dirty="0">
                <a:solidFill>
                  <a:srgbClr val="0F5494"/>
                </a:solidFill>
                <a:latin typeface="Verdana"/>
              </a:rPr>
              <a:t>при имеющихся обстоятельствах</a:t>
            </a:r>
            <a:r>
              <a:rPr lang="en-US" dirty="0">
                <a:solidFill>
                  <a:srgbClr val="0F5494"/>
                </a:solidFill>
                <a:latin typeface="Verdana"/>
              </a:rPr>
              <a:t>).</a:t>
            </a:r>
          </a:p>
          <a:p>
            <a:pPr fontAlgn="base">
              <a:spcBef>
                <a:spcPct val="0"/>
              </a:spcBef>
              <a:spcAft>
                <a:spcPct val="0"/>
              </a:spcAft>
            </a:pPr>
            <a:endParaRPr lang="en-US" dirty="0">
              <a:solidFill>
                <a:srgbClr val="0F5494"/>
              </a:solidFill>
              <a:latin typeface="Verdana"/>
            </a:endParaRPr>
          </a:p>
          <a:p>
            <a:pPr fontAlgn="base">
              <a:spcBef>
                <a:spcPct val="0"/>
              </a:spcBef>
              <a:spcAft>
                <a:spcPct val="0"/>
              </a:spcAft>
            </a:pPr>
            <a:r>
              <a:rPr lang="ru-RU" dirty="0">
                <a:solidFill>
                  <a:srgbClr val="0F5494"/>
                </a:solidFill>
                <a:latin typeface="Verdana"/>
              </a:rPr>
              <a:t>Принимая решение о защите</a:t>
            </a:r>
            <a:r>
              <a:rPr lang="en-US" dirty="0">
                <a:solidFill>
                  <a:srgbClr val="0F5494"/>
                </a:solidFill>
                <a:latin typeface="Verdana"/>
              </a:rPr>
              <a:t>, </a:t>
            </a:r>
            <a:r>
              <a:rPr lang="ru-RU" dirty="0" err="1">
                <a:solidFill>
                  <a:srgbClr val="0F5494"/>
                </a:solidFill>
                <a:latin typeface="Verdana"/>
              </a:rPr>
              <a:t>выгодополучатель</a:t>
            </a:r>
            <a:r>
              <a:rPr lang="ru-RU" dirty="0">
                <a:solidFill>
                  <a:srgbClr val="0F5494"/>
                </a:solidFill>
                <a:latin typeface="Verdana"/>
              </a:rPr>
              <a:t> должен оценить свои интересы и интересы (особенно коммерческие) других выгодополучателей</a:t>
            </a:r>
            <a:r>
              <a:rPr lang="en-US" dirty="0">
                <a:solidFill>
                  <a:srgbClr val="0F5494"/>
                </a:solidFill>
                <a:latin typeface="Verdana"/>
              </a:rPr>
              <a:t>.</a:t>
            </a:r>
          </a:p>
          <a:p>
            <a:pPr fontAlgn="base">
              <a:spcBef>
                <a:spcPct val="0"/>
              </a:spcBef>
              <a:spcAft>
                <a:spcPct val="0"/>
              </a:spcAft>
            </a:pPr>
            <a:endParaRPr lang="en-US" sz="1400" dirty="0">
              <a:solidFill>
                <a:srgbClr val="0F5494"/>
              </a:solidFill>
              <a:latin typeface="Verdana"/>
            </a:endParaRPr>
          </a:p>
        </p:txBody>
      </p:sp>
      <p:sp>
        <p:nvSpPr>
          <p:cNvPr id="9" name="Abgerundetes Rechteck 8"/>
          <p:cNvSpPr/>
          <p:nvPr/>
        </p:nvSpPr>
        <p:spPr>
          <a:xfrm>
            <a:off x="2033454" y="2060849"/>
            <a:ext cx="8208912" cy="4671223"/>
          </a:xfrm>
          <a:prstGeom prst="roundRect">
            <a:avLst>
              <a:gd name="adj" fmla="val 5041"/>
            </a:avLst>
          </a:prstGeom>
          <a:noFill/>
          <a:ln w="25400" cap="flat" cmpd="sng" algn="ctr">
            <a:solidFill>
              <a:srgbClr val="AA5C99"/>
            </a:solidFill>
            <a:prstDash val="solid"/>
          </a:ln>
          <a:effectLst/>
        </p:spPr>
        <p:txBody>
          <a:bodyPr rtlCol="0" anchor="ctr"/>
          <a:lstStyle/>
          <a:p>
            <a:pPr algn="ctr">
              <a:defRPr/>
            </a:pPr>
            <a:endParaRPr lang="de-DE" kern="0">
              <a:solidFill>
                <a:prstClr val="white"/>
              </a:solidFill>
              <a:latin typeface="Verdana"/>
            </a:endParaRPr>
          </a:p>
        </p:txBody>
      </p:sp>
      <p:pic>
        <p:nvPicPr>
          <p:cNvPr id="5" name="Рисунок 4"/>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737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22590" y="3562125"/>
            <a:ext cx="5543591" cy="554508"/>
          </a:xfrm>
        </p:spPr>
        <p:txBody>
          <a:bodyPr/>
          <a:lstStyle/>
          <a:p>
            <a:pPr algn="ctr"/>
            <a:r>
              <a:rPr lang="ru-RU" dirty="0" smtClean="0"/>
              <a:t>Услуги</a:t>
            </a:r>
            <a:endParaRPr lang="de-DE" dirty="0"/>
          </a:p>
        </p:txBody>
      </p:sp>
      <p:pic>
        <p:nvPicPr>
          <p:cNvPr id="22"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305" y="4632616"/>
            <a:ext cx="2947825" cy="1973544"/>
          </a:xfrm>
          <a:prstGeom prst="rect">
            <a:avLst/>
          </a:prstGeom>
        </p:spPr>
      </p:pic>
      <p:pic>
        <p:nvPicPr>
          <p:cNvPr id="23" name="Inhaltsplatzhalt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246" y="1543016"/>
            <a:ext cx="2520280" cy="1687306"/>
          </a:xfrm>
          <a:prstGeom prst="rect">
            <a:avLst/>
          </a:prstGeom>
        </p:spPr>
      </p:pic>
      <p:pic>
        <p:nvPicPr>
          <p:cNvPr id="24" name="Inhaltsplatzhalt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0216" y="2084989"/>
            <a:ext cx="2406307" cy="1611002"/>
          </a:xfrm>
          <a:prstGeom prst="rect">
            <a:avLst/>
          </a:prstGeom>
        </p:spPr>
      </p:pic>
      <p:pic>
        <p:nvPicPr>
          <p:cNvPr id="25" name="Inhaltsplatzhalt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690" y="2331970"/>
            <a:ext cx="2160240" cy="1446262"/>
          </a:xfrm>
          <a:prstGeom prst="rect">
            <a:avLst/>
          </a:prstGeom>
        </p:spPr>
      </p:pic>
      <p:pic>
        <p:nvPicPr>
          <p:cNvPr id="26" name="Inhaltsplatzhalt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567" y="4296142"/>
            <a:ext cx="2406306" cy="1611002"/>
          </a:xfrm>
          <a:prstGeom prst="rect">
            <a:avLst/>
          </a:prstGeom>
        </p:spPr>
      </p:pic>
      <p:pic>
        <p:nvPicPr>
          <p:cNvPr id="27" name="Inhaltsplatzhalt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520" y="4367509"/>
            <a:ext cx="2410044" cy="1613504"/>
          </a:xfrm>
          <a:prstGeom prst="rect">
            <a:avLst/>
          </a:prstGeom>
        </p:spPr>
      </p:pic>
      <p:sp>
        <p:nvSpPr>
          <p:cNvPr id="28" name="Textfeld 27"/>
          <p:cNvSpPr txBox="1"/>
          <p:nvPr/>
        </p:nvSpPr>
        <p:spPr>
          <a:xfrm>
            <a:off x="2112676" y="3135057"/>
            <a:ext cx="1391035" cy="369332"/>
          </a:xfrm>
          <a:prstGeom prst="rect">
            <a:avLst/>
          </a:prstGeom>
          <a:noFill/>
        </p:spPr>
        <p:txBody>
          <a:bodyPr wrap="square" rtlCol="0">
            <a:spAutoFit/>
          </a:bodyPr>
          <a:lstStyle/>
          <a:p>
            <a:r>
              <a:rPr lang="ru-RU" dirty="0" smtClean="0">
                <a:solidFill>
                  <a:srgbClr val="006FB4"/>
                </a:solidFill>
                <a:latin typeface="Verdana" panose="020B0604030504040204" pitchFamily="34" charset="0"/>
                <a:ea typeface="Verdana" panose="020B0604030504040204" pitchFamily="34" charset="0"/>
                <a:cs typeface="Verdana" panose="020B0604030504040204" pitchFamily="34" charset="0"/>
              </a:rPr>
              <a:t>Обучение</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feld 28"/>
          <p:cNvSpPr txBox="1"/>
          <p:nvPr/>
        </p:nvSpPr>
        <p:spPr>
          <a:xfrm>
            <a:off x="5051246" y="5712060"/>
            <a:ext cx="1836842" cy="646331"/>
          </a:xfrm>
          <a:prstGeom prst="rect">
            <a:avLst/>
          </a:prstGeom>
          <a:noFill/>
        </p:spPr>
        <p:txBody>
          <a:bodyPr wrap="square" rtlCol="0">
            <a:spAutoFit/>
          </a:bodyPr>
          <a:lstStyle/>
          <a:p>
            <a:pPr algn="ctr"/>
            <a:r>
              <a:rPr lang="ru-RU" dirty="0" smtClean="0">
                <a:solidFill>
                  <a:srgbClr val="006FB4"/>
                </a:solidFill>
                <a:latin typeface="Verdana" panose="020B0604030504040204" pitchFamily="34" charset="0"/>
                <a:ea typeface="Verdana" panose="020B0604030504040204" pitchFamily="34" charset="0"/>
                <a:cs typeface="Verdana" panose="020B0604030504040204" pitchFamily="34" charset="0"/>
              </a:rPr>
              <a:t>Линия поддержки</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feld 29"/>
          <p:cNvSpPr txBox="1"/>
          <p:nvPr/>
        </p:nvSpPr>
        <p:spPr>
          <a:xfrm>
            <a:off x="1881308" y="5166554"/>
            <a:ext cx="2198468" cy="369332"/>
          </a:xfrm>
          <a:prstGeom prst="rect">
            <a:avLst/>
          </a:prstGeom>
          <a:noFill/>
        </p:spPr>
        <p:txBody>
          <a:bodyPr wrap="square" rtlCol="0">
            <a:spAutoFit/>
          </a:bodyPr>
          <a:lstStyle/>
          <a:p>
            <a:pPr algn="ctr"/>
            <a:r>
              <a:rPr lang="ru-RU" dirty="0" smtClean="0">
                <a:solidFill>
                  <a:srgbClr val="006FB4"/>
                </a:solidFill>
                <a:latin typeface="Verdana" panose="020B0604030504040204" pitchFamily="34" charset="0"/>
                <a:ea typeface="Verdana" panose="020B0604030504040204" pitchFamily="34" charset="0"/>
                <a:cs typeface="Verdana" panose="020B0604030504040204" pitchFamily="34" charset="0"/>
              </a:rPr>
              <a:t>Мероприятия</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p:cNvSpPr txBox="1"/>
          <p:nvPr/>
        </p:nvSpPr>
        <p:spPr>
          <a:xfrm>
            <a:off x="5172692" y="2608460"/>
            <a:ext cx="1643388" cy="369332"/>
          </a:xfrm>
          <a:prstGeom prst="rect">
            <a:avLst/>
          </a:prstGeom>
          <a:noFill/>
        </p:spPr>
        <p:txBody>
          <a:bodyPr wrap="square" rtlCol="0">
            <a:spAutoFit/>
          </a:bodyPr>
          <a:lstStyle/>
          <a:p>
            <a:pPr algn="ctr"/>
            <a:r>
              <a:rPr lang="ru-RU" dirty="0" smtClean="0">
                <a:solidFill>
                  <a:srgbClr val="006FB4"/>
                </a:solidFill>
                <a:latin typeface="Verdana" panose="020B0604030504040204" pitchFamily="34" charset="0"/>
                <a:ea typeface="Verdana" panose="020B0604030504040204" pitchFamily="34" charset="0"/>
                <a:cs typeface="Verdana" panose="020B0604030504040204" pitchFamily="34" charset="0"/>
              </a:rPr>
              <a:t>Веб-сайт</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feld 31"/>
          <p:cNvSpPr txBox="1"/>
          <p:nvPr/>
        </p:nvSpPr>
        <p:spPr>
          <a:xfrm>
            <a:off x="8335758" y="2836948"/>
            <a:ext cx="1815222" cy="369332"/>
          </a:xfrm>
          <a:prstGeom prst="rect">
            <a:avLst/>
          </a:prstGeom>
          <a:noFill/>
        </p:spPr>
        <p:txBody>
          <a:bodyPr wrap="square" rtlCol="0">
            <a:spAutoFit/>
          </a:bodyPr>
          <a:lstStyle/>
          <a:p>
            <a:pPr algn="ctr"/>
            <a:r>
              <a:rPr lang="ru-RU" dirty="0">
                <a:solidFill>
                  <a:srgbClr val="006FB4"/>
                </a:solidFill>
                <a:latin typeface="Verdana" panose="020B0604030504040204" pitchFamily="34" charset="0"/>
                <a:ea typeface="Verdana" panose="020B0604030504040204" pitchFamily="34" charset="0"/>
                <a:cs typeface="Verdana" panose="020B0604030504040204" pitchFamily="34" charset="0"/>
              </a:rPr>
              <a:t>П</a:t>
            </a:r>
            <a:r>
              <a:rPr lang="ru-RU" dirty="0" smtClean="0">
                <a:solidFill>
                  <a:srgbClr val="006FB4"/>
                </a:solidFill>
                <a:latin typeface="Verdana" panose="020B0604030504040204" pitchFamily="34" charset="0"/>
                <a:ea typeface="Verdana" panose="020B0604030504040204" pitchFamily="34" charset="0"/>
                <a:cs typeface="Verdana" panose="020B0604030504040204" pitchFamily="34" charset="0"/>
              </a:rPr>
              <a:t>ослы</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feld 32"/>
          <p:cNvSpPr txBox="1"/>
          <p:nvPr/>
        </p:nvSpPr>
        <p:spPr>
          <a:xfrm>
            <a:off x="8402984" y="5101643"/>
            <a:ext cx="1797472" cy="369332"/>
          </a:xfrm>
          <a:prstGeom prst="rect">
            <a:avLst/>
          </a:prstGeom>
          <a:noFill/>
        </p:spPr>
        <p:txBody>
          <a:bodyPr wrap="square" rtlCol="0">
            <a:spAutoFit/>
          </a:bodyPr>
          <a:lstStyle/>
          <a:p>
            <a:pPr algn="ctr"/>
            <a:r>
              <a:rPr lang="ru-RU" dirty="0">
                <a:solidFill>
                  <a:srgbClr val="006FB4"/>
                </a:solidFill>
                <a:latin typeface="Verdana" panose="020B0604030504040204" pitchFamily="34" charset="0"/>
                <a:ea typeface="Verdana" panose="020B0604030504040204" pitchFamily="34" charset="0"/>
                <a:cs typeface="Verdana" panose="020B0604030504040204" pitchFamily="34" charset="0"/>
              </a:rPr>
              <a:t>П</a:t>
            </a:r>
            <a:r>
              <a:rPr lang="ru-RU" dirty="0" smtClean="0">
                <a:solidFill>
                  <a:srgbClr val="006FB4"/>
                </a:solidFill>
                <a:latin typeface="Verdana" panose="020B0604030504040204" pitchFamily="34" charset="0"/>
                <a:ea typeface="Verdana" panose="020B0604030504040204" pitchFamily="34" charset="0"/>
                <a:cs typeface="Verdana" panose="020B0604030504040204" pitchFamily="34" charset="0"/>
              </a:rPr>
              <a:t>убликации</a:t>
            </a:r>
            <a:endParaRPr lang="en-GB" dirty="0">
              <a:solidFill>
                <a:srgbClr val="006FB4"/>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Grafik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5600" y="2787326"/>
            <a:ext cx="338658" cy="338658"/>
          </a:xfrm>
          <a:prstGeom prst="rect">
            <a:avLst/>
          </a:prstGeom>
        </p:spPr>
      </p:pic>
      <p:pic>
        <p:nvPicPr>
          <p:cNvPr id="35" name="Grafik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6174" y="5351219"/>
            <a:ext cx="338400" cy="338400"/>
          </a:xfrm>
          <a:prstGeom prst="rect">
            <a:avLst/>
          </a:prstGeom>
        </p:spPr>
      </p:pic>
      <p:pic>
        <p:nvPicPr>
          <p:cNvPr id="36" name="Grafik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11342" y="4828154"/>
            <a:ext cx="338400" cy="338400"/>
          </a:xfrm>
          <a:prstGeom prst="rect">
            <a:avLst/>
          </a:prstGeom>
        </p:spPr>
      </p:pic>
      <p:pic>
        <p:nvPicPr>
          <p:cNvPr id="37" name="Grafik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6174" y="2247619"/>
            <a:ext cx="338400" cy="338400"/>
          </a:xfrm>
          <a:prstGeom prst="rect">
            <a:avLst/>
          </a:prstGeom>
        </p:spPr>
      </p:pic>
      <p:pic>
        <p:nvPicPr>
          <p:cNvPr id="38" name="Grafik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74169" y="4763243"/>
            <a:ext cx="338400" cy="338400"/>
          </a:xfrm>
          <a:prstGeom prst="rect">
            <a:avLst/>
          </a:prstGeom>
        </p:spPr>
      </p:pic>
      <p:pic>
        <p:nvPicPr>
          <p:cNvPr id="39" name="Grafik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74169" y="2541769"/>
            <a:ext cx="338400" cy="338400"/>
          </a:xfrm>
          <a:prstGeom prst="rect">
            <a:avLst/>
          </a:prstGeom>
        </p:spPr>
      </p:pic>
      <p:pic>
        <p:nvPicPr>
          <p:cNvPr id="21" name="Рисунок 20"/>
          <p:cNvPicPr>
            <a:picLocks noChangeAspect="1"/>
          </p:cNvPicPr>
          <p:nvPr/>
        </p:nvPicPr>
        <p:blipFill>
          <a:blip r:embed="rId14"/>
          <a:stretch>
            <a:fillRect/>
          </a:stretch>
        </p:blipFill>
        <p:spPr>
          <a:xfrm>
            <a:off x="5450414" y="231847"/>
            <a:ext cx="1584176" cy="536787"/>
          </a:xfrm>
          <a:prstGeom prst="rect">
            <a:avLst/>
          </a:prstGeom>
        </p:spPr>
      </p:pic>
    </p:spTree>
    <p:extLst>
      <p:ext uri="{BB962C8B-B14F-4D97-AF65-F5344CB8AC3E}">
        <p14:creationId xmlns:p14="http://schemas.microsoft.com/office/powerpoint/2010/main" val="3092526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5"/>
          <p:cNvSpPr txBox="1">
            <a:spLocks/>
          </p:cNvSpPr>
          <p:nvPr/>
        </p:nvSpPr>
        <p:spPr bwMode="auto">
          <a:xfrm>
            <a:off x="1892760" y="908721"/>
            <a:ext cx="7659624"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ru-RU" kern="0" dirty="0">
                <a:latin typeface="Verdana"/>
              </a:rPr>
              <a:t>Защита в зависимости от</a:t>
            </a:r>
            <a:r>
              <a:rPr lang="de-DE" kern="0" dirty="0">
                <a:latin typeface="Verdana"/>
              </a:rPr>
              <a:t> </a:t>
            </a:r>
            <a:r>
              <a:rPr lang="ru-RU" kern="0" dirty="0">
                <a:latin typeface="Verdana"/>
              </a:rPr>
              <a:t>объекта</a:t>
            </a:r>
            <a:endParaRPr lang="de-DE" kern="0" dirty="0">
              <a:latin typeface="Verdana"/>
            </a:endParaRPr>
          </a:p>
        </p:txBody>
      </p:sp>
      <p:graphicFrame>
        <p:nvGraphicFramePr>
          <p:cNvPr id="10" name="Table 2"/>
          <p:cNvGraphicFramePr>
            <a:graphicFrameLocks noGrp="1"/>
          </p:cNvGraphicFramePr>
          <p:nvPr>
            <p:extLst>
              <p:ext uri="{D42A27DB-BD31-4B8C-83A1-F6EECF244321}">
                <p14:modId xmlns:p14="http://schemas.microsoft.com/office/powerpoint/2010/main" val="3689668439"/>
              </p:ext>
            </p:extLst>
          </p:nvPr>
        </p:nvGraphicFramePr>
        <p:xfrm>
          <a:off x="1867361" y="1772817"/>
          <a:ext cx="8496943" cy="4371241"/>
        </p:xfrm>
        <a:graphic>
          <a:graphicData uri="http://schemas.openxmlformats.org/drawingml/2006/table">
            <a:tbl>
              <a:tblPr firstRow="1" firstCol="1" bandRow="1" bandCol="1"/>
              <a:tblGrid>
                <a:gridCol w="2160239">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tblGrid>
              <a:tr h="72199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en-GB" sz="1400" dirty="0" smtClean="0">
                          <a:solidFill>
                            <a:srgbClr val="0F5494"/>
                          </a:solidFill>
                          <a:effectLst/>
                          <a:latin typeface="+mj-lt"/>
                        </a:rPr>
                        <a:t> </a:t>
                      </a:r>
                      <a:r>
                        <a:rPr lang="ru-RU" sz="1400" dirty="0" smtClean="0">
                          <a:solidFill>
                            <a:srgbClr val="E85281"/>
                          </a:solidFill>
                          <a:effectLst/>
                          <a:latin typeface="+mj-lt"/>
                        </a:rPr>
                        <a:t>Объект</a:t>
                      </a:r>
                      <a:endParaRPr lang="en-GB" sz="1400"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dirty="0" smtClean="0">
                          <a:solidFill>
                            <a:srgbClr val="0F5494"/>
                          </a:solidFill>
                          <a:effectLst/>
                          <a:latin typeface="+mj-lt"/>
                        </a:rPr>
                        <a:t>Патент</a:t>
                      </a:r>
                      <a:endParaRPr lang="en-GB" sz="1400" dirty="0">
                        <a:solidFill>
                          <a:srgbClr val="0F5494"/>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dirty="0" smtClean="0">
                          <a:solidFill>
                            <a:srgbClr val="0F5494"/>
                          </a:solidFill>
                          <a:effectLst/>
                          <a:latin typeface="+mj-lt"/>
                        </a:rPr>
                        <a:t>Полезная модель</a:t>
                      </a:r>
                      <a:endParaRPr lang="en-GB" sz="1400" dirty="0">
                        <a:solidFill>
                          <a:srgbClr val="0F5494"/>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dirty="0" err="1" smtClean="0">
                          <a:solidFill>
                            <a:srgbClr val="0F5494"/>
                          </a:solidFill>
                          <a:effectLst/>
                          <a:latin typeface="+mj-lt"/>
                        </a:rPr>
                        <a:t>Промыш</a:t>
                      </a:r>
                      <a:r>
                        <a:rPr lang="ru-RU" sz="1400" dirty="0" smtClean="0">
                          <a:solidFill>
                            <a:srgbClr val="0F5494"/>
                          </a:solidFill>
                          <a:effectLst/>
                          <a:latin typeface="+mj-lt"/>
                        </a:rPr>
                        <a:t>-ленный дизайн</a:t>
                      </a:r>
                      <a:endParaRPr lang="en-GB" sz="1400" dirty="0">
                        <a:solidFill>
                          <a:srgbClr val="0F5494"/>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dirty="0" smtClean="0">
                          <a:solidFill>
                            <a:srgbClr val="0F5494"/>
                          </a:solidFill>
                          <a:effectLst/>
                          <a:latin typeface="+mj-lt"/>
                        </a:rPr>
                        <a:t>Авторское право</a:t>
                      </a:r>
                      <a:endParaRPr lang="en-GB" sz="1400" dirty="0">
                        <a:solidFill>
                          <a:srgbClr val="0F5494"/>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dirty="0" err="1" smtClean="0">
                          <a:solidFill>
                            <a:srgbClr val="0F5494"/>
                          </a:solidFill>
                          <a:effectLst/>
                          <a:latin typeface="+mj-lt"/>
                        </a:rPr>
                        <a:t>Торго-вая</a:t>
                      </a:r>
                      <a:r>
                        <a:rPr lang="ru-RU" sz="1400" baseline="0" dirty="0" smtClean="0">
                          <a:solidFill>
                            <a:srgbClr val="0F5494"/>
                          </a:solidFill>
                          <a:effectLst/>
                          <a:latin typeface="+mj-lt"/>
                        </a:rPr>
                        <a:t> марка</a:t>
                      </a:r>
                      <a:endParaRPr lang="en-GB" sz="1400" dirty="0">
                        <a:solidFill>
                          <a:srgbClr val="0F5494"/>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dirty="0" err="1" smtClean="0">
                          <a:solidFill>
                            <a:srgbClr val="0F5494"/>
                          </a:solidFill>
                          <a:effectLst/>
                          <a:latin typeface="+mj-lt"/>
                        </a:rPr>
                        <a:t>Конфиден-циальная</a:t>
                      </a:r>
                      <a:r>
                        <a:rPr lang="ru-RU" sz="1400" baseline="0" dirty="0" smtClean="0">
                          <a:solidFill>
                            <a:srgbClr val="0F5494"/>
                          </a:solidFill>
                          <a:effectLst/>
                          <a:latin typeface="+mj-lt"/>
                        </a:rPr>
                        <a:t> информация</a:t>
                      </a:r>
                      <a:endParaRPr lang="en-GB" sz="1400" dirty="0">
                        <a:solidFill>
                          <a:srgbClr val="0F5494"/>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72199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Изобретение</a:t>
                      </a:r>
                      <a:r>
                        <a:rPr lang="en-GB" sz="1400" b="1" dirty="0" smtClean="0">
                          <a:solidFill>
                            <a:srgbClr val="E85281"/>
                          </a:solidFill>
                          <a:effectLst/>
                          <a:latin typeface="+mj-lt"/>
                        </a:rPr>
                        <a:t> (</a:t>
                      </a:r>
                      <a:r>
                        <a:rPr lang="ru-RU" sz="1400" b="1" dirty="0" smtClean="0">
                          <a:solidFill>
                            <a:srgbClr val="E85281"/>
                          </a:solidFill>
                          <a:effectLst/>
                          <a:latin typeface="+mj-lt"/>
                        </a:rPr>
                        <a:t>например,</a:t>
                      </a:r>
                      <a:r>
                        <a:rPr lang="ru-RU" sz="1400" b="1" baseline="0" dirty="0" smtClean="0">
                          <a:solidFill>
                            <a:srgbClr val="E85281"/>
                          </a:solidFill>
                          <a:effectLst/>
                          <a:latin typeface="+mj-lt"/>
                        </a:rPr>
                        <a:t> устройтсво</a:t>
                      </a:r>
                      <a:r>
                        <a:rPr lang="en-GB" sz="1400" b="1" dirty="0" smtClean="0">
                          <a:solidFill>
                            <a:srgbClr val="E85281"/>
                          </a:solidFill>
                          <a:effectLst/>
                          <a:latin typeface="+mj-lt"/>
                        </a:rPr>
                        <a:t>, </a:t>
                      </a:r>
                      <a:r>
                        <a:rPr lang="ru-RU" sz="1400" b="1" dirty="0" smtClean="0">
                          <a:solidFill>
                            <a:srgbClr val="E85281"/>
                          </a:solidFill>
                          <a:effectLst/>
                          <a:latin typeface="+mj-lt"/>
                        </a:rPr>
                        <a:t>процесс</a:t>
                      </a:r>
                      <a:r>
                        <a:rPr lang="en-GB" sz="1400" b="1" dirty="0" smtClean="0">
                          <a:solidFill>
                            <a:srgbClr val="E85281"/>
                          </a:solidFill>
                          <a:effectLst/>
                          <a:latin typeface="+mj-lt"/>
                        </a:rPr>
                        <a:t>, </a:t>
                      </a:r>
                      <a:r>
                        <a:rPr lang="ru-RU" sz="1400" b="1" dirty="0" smtClean="0">
                          <a:solidFill>
                            <a:srgbClr val="E85281"/>
                          </a:solidFill>
                          <a:effectLst/>
                          <a:latin typeface="+mj-lt"/>
                        </a:rPr>
                        <a:t>метод</a:t>
                      </a:r>
                      <a:r>
                        <a:rPr lang="en-GB" sz="1400" b="1" baseline="30000" dirty="0" smtClean="0">
                          <a:solidFill>
                            <a:srgbClr val="E85281"/>
                          </a:solidFill>
                          <a:effectLst/>
                          <a:latin typeface="+mj-lt"/>
                        </a:rPr>
                        <a:t>1</a:t>
                      </a:r>
                      <a:r>
                        <a:rPr lang="en-GB" sz="1400" b="1" dirty="0">
                          <a:solidFill>
                            <a:srgbClr val="E85281"/>
                          </a:solidFill>
                          <a:effectLst/>
                          <a:latin typeface="+mj-lt"/>
                        </a:rPr>
                        <a:t>)</a:t>
                      </a:r>
                      <a:endParaRPr lang="en-GB" sz="1400" b="1"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a:solidFill>
                            <a:srgbClr val="0F5494"/>
                          </a:solidFill>
                          <a:effectLst/>
                        </a:rPr>
                        <a:t> </a:t>
                      </a:r>
                      <a:endParaRPr lang="en-GB" sz="180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422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Программное обеспечение</a:t>
                      </a:r>
                      <a:endParaRPr lang="en-GB" sz="1400" b="1" baseline="30000"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914400" rtl="0" eaLnBrk="1" latinLnBrk="0" hangingPunct="1">
                        <a:lnSpc>
                          <a:spcPct val="115000"/>
                        </a:lnSpc>
                        <a:spcBef>
                          <a:spcPts val="600"/>
                        </a:spcBef>
                        <a:spcAft>
                          <a:spcPts val="600"/>
                        </a:spcAft>
                      </a:pPr>
                      <a:r>
                        <a:rPr lang="en-GB" sz="1200" kern="1200" dirty="0">
                          <a:solidFill>
                            <a:srgbClr val="0F5494"/>
                          </a:solidFill>
                          <a:effectLst/>
                          <a:latin typeface="+mn-lt"/>
                          <a:ea typeface="+mn-ea"/>
                          <a:cs typeface="+mn-cs"/>
                        </a:rPr>
                        <a:t>X</a:t>
                      </a:r>
                      <a:r>
                        <a:rPr lang="en-GB" sz="1200" b="1" baseline="30000" dirty="0">
                          <a:solidFill>
                            <a:srgbClr val="0F5494"/>
                          </a:solidFill>
                          <a:effectLst/>
                        </a:rPr>
                        <a:t>2</a:t>
                      </a:r>
                      <a:endParaRPr lang="en-GB" sz="1200" kern="1200" dirty="0">
                        <a:solidFill>
                          <a:srgbClr val="0F5494"/>
                        </a:solidFill>
                        <a:effectLst/>
                        <a:latin typeface="+mn-lt"/>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02"/>
                  </a:ext>
                </a:extLst>
              </a:tr>
              <a:tr h="422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Научная статья</a:t>
                      </a:r>
                      <a:endParaRPr lang="en-GB" sz="1400" b="1"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a:solidFill>
                            <a:srgbClr val="0F5494"/>
                          </a:solidFill>
                          <a:effectLst/>
                        </a:rPr>
                        <a:t> </a:t>
                      </a:r>
                      <a:endParaRPr lang="en-GB" sz="180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a:solidFill>
                            <a:srgbClr val="0F5494"/>
                          </a:solidFill>
                          <a:effectLst/>
                        </a:rPr>
                        <a:t>X</a:t>
                      </a:r>
                      <a:endParaRPr lang="en-GB" sz="180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a:solidFill>
                            <a:srgbClr val="0F5494"/>
                          </a:solidFill>
                          <a:effectLst/>
                        </a:rPr>
                        <a:t> </a:t>
                      </a:r>
                      <a:endParaRPr lang="en-GB" sz="180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r h="422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Дизайн</a:t>
                      </a:r>
                      <a:r>
                        <a:rPr lang="ru-RU" sz="1400" b="1" baseline="0" dirty="0" smtClean="0">
                          <a:solidFill>
                            <a:srgbClr val="E85281"/>
                          </a:solidFill>
                          <a:effectLst/>
                          <a:latin typeface="+mj-lt"/>
                        </a:rPr>
                        <a:t> продукта</a:t>
                      </a:r>
                      <a:endParaRPr lang="en-GB" sz="1400" b="1"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04"/>
                  </a:ext>
                </a:extLst>
              </a:tr>
              <a:tr h="716929">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Название технологии</a:t>
                      </a:r>
                      <a:r>
                        <a:rPr lang="ru-RU" sz="1400" b="1" baseline="0" dirty="0" smtClean="0">
                          <a:solidFill>
                            <a:srgbClr val="E85281"/>
                          </a:solidFill>
                          <a:effectLst/>
                          <a:latin typeface="+mj-lt"/>
                        </a:rPr>
                        <a:t> / продукта</a:t>
                      </a:r>
                      <a:endParaRPr lang="en-GB" sz="1400" b="1"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a:solidFill>
                            <a:srgbClr val="0F5494"/>
                          </a:solidFill>
                          <a:effectLst/>
                        </a:rPr>
                        <a:t> </a:t>
                      </a:r>
                      <a:endParaRPr lang="en-GB" sz="180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5"/>
                  </a:ext>
                </a:extLst>
              </a:tr>
              <a:tr h="422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Ноу-хау</a:t>
                      </a:r>
                      <a:endParaRPr lang="en-GB" sz="1400" b="1"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06"/>
                  </a:ext>
                </a:extLst>
              </a:tr>
              <a:tr h="422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Bef>
                          <a:spcPts val="600"/>
                        </a:spcBef>
                        <a:spcAft>
                          <a:spcPts val="600"/>
                        </a:spcAft>
                      </a:pPr>
                      <a:r>
                        <a:rPr lang="ru-RU" sz="1400" b="1" dirty="0" smtClean="0">
                          <a:solidFill>
                            <a:srgbClr val="E85281"/>
                          </a:solidFill>
                          <a:effectLst/>
                          <a:latin typeface="+mj-lt"/>
                        </a:rPr>
                        <a:t>Вебсайт</a:t>
                      </a:r>
                      <a:endParaRPr lang="en-GB" sz="1400" b="1" dirty="0">
                        <a:solidFill>
                          <a:srgbClr val="E85281"/>
                        </a:solidFill>
                        <a:effectLst/>
                        <a:latin typeface="+mj-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a:solidFill>
                            <a:srgbClr val="0F5494"/>
                          </a:solidFill>
                          <a:effectLst/>
                        </a:rPr>
                        <a:t> </a:t>
                      </a:r>
                      <a:endParaRPr lang="en-GB" sz="180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 </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r>
                        <a:rPr lang="en-GB" sz="1200" dirty="0">
                          <a:solidFill>
                            <a:srgbClr val="0F5494"/>
                          </a:solidFill>
                          <a:effectLst/>
                        </a:rPr>
                        <a:t>X</a:t>
                      </a: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15000"/>
                        </a:lnSpc>
                        <a:spcBef>
                          <a:spcPts val="600"/>
                        </a:spcBef>
                        <a:spcAft>
                          <a:spcPts val="600"/>
                        </a:spcAft>
                      </a:pPr>
                      <a:endParaRPr lang="en-GB" sz="1800" dirty="0">
                        <a:solidFill>
                          <a:srgbClr val="0F5494"/>
                        </a:solidFill>
                        <a:effectLst/>
                        <a:latin typeface="Verdana"/>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7"/>
                  </a:ext>
                </a:extLst>
              </a:tr>
            </a:tbl>
          </a:graphicData>
        </a:graphic>
      </p:graphicFrame>
      <p:sp>
        <p:nvSpPr>
          <p:cNvPr id="11" name="Rectangle 1"/>
          <p:cNvSpPr>
            <a:spLocks noChangeArrowheads="1"/>
          </p:cNvSpPr>
          <p:nvPr/>
        </p:nvSpPr>
        <p:spPr bwMode="auto">
          <a:xfrm>
            <a:off x="3081338" y="343744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a:solidFill>
                  <a:srgbClr val="000000"/>
                </a:solidFill>
                <a:latin typeface="Arial" pitchFamily="34" charset="0"/>
                <a:cs typeface="Arial" pitchFamily="34" charset="0"/>
              </a:rPr>
              <a:t/>
            </a:r>
            <a:br>
              <a:rPr lang="en-GB">
                <a:solidFill>
                  <a:srgbClr val="000000"/>
                </a:solidFill>
                <a:latin typeface="Arial" pitchFamily="34" charset="0"/>
                <a:cs typeface="Arial" pitchFamily="34" charset="0"/>
              </a:rPr>
            </a:br>
            <a:endParaRPr lang="en-GB">
              <a:solidFill>
                <a:srgbClr val="000000"/>
              </a:solidFill>
              <a:latin typeface="Arial" pitchFamily="34" charset="0"/>
              <a:cs typeface="Arial" pitchFamily="34" charset="0"/>
            </a:endParaRPr>
          </a:p>
        </p:txBody>
      </p:sp>
      <p:sp>
        <p:nvSpPr>
          <p:cNvPr id="13" name="Rectangle 3"/>
          <p:cNvSpPr>
            <a:spLocks noChangeArrowheads="1"/>
          </p:cNvSpPr>
          <p:nvPr/>
        </p:nvSpPr>
        <p:spPr bwMode="auto">
          <a:xfrm>
            <a:off x="1775519" y="6453336"/>
            <a:ext cx="7242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de-DE" sz="900" baseline="30000" dirty="0">
                <a:solidFill>
                  <a:srgbClr val="000000"/>
                </a:solidFill>
                <a:latin typeface="Verdana" pitchFamily="34" charset="0"/>
                <a:ea typeface="Calibri" pitchFamily="34" charset="0"/>
                <a:cs typeface="Times New Roman" pitchFamily="18" charset="0"/>
                <a:hlinkClick r:id="" action="ppaction://noaction"/>
              </a:rPr>
              <a:t>[</a:t>
            </a:r>
            <a:r>
              <a:rPr lang="de-DE" sz="900" baseline="30000" dirty="0" bmk="">
                <a:solidFill>
                  <a:srgbClr val="000000"/>
                </a:solidFill>
                <a:latin typeface="Verdana" pitchFamily="34" charset="0"/>
                <a:ea typeface="Calibri" pitchFamily="34" charset="0"/>
                <a:cs typeface="Times New Roman" pitchFamily="18" charset="0"/>
                <a:hlinkClick r:id="" action="ppaction://noaction"/>
              </a:rPr>
              <a:t>1]</a:t>
            </a:r>
            <a:r>
              <a:rPr lang="de-DE" sz="900" dirty="0" bmk="">
                <a:solidFill>
                  <a:srgbClr val="000000"/>
                </a:solidFill>
                <a:latin typeface="Verdana" pitchFamily="34" charset="0"/>
                <a:ea typeface="Calibri" pitchFamily="34" charset="0"/>
                <a:cs typeface="Times New Roman" pitchFamily="18" charset="0"/>
              </a:rPr>
              <a:t> </a:t>
            </a:r>
            <a:r>
              <a:rPr lang="de-DE" sz="900" dirty="0" bmk="">
                <a:solidFill>
                  <a:srgbClr val="0F5494"/>
                </a:solidFill>
                <a:latin typeface="Verdana" pitchFamily="34" charset="0"/>
                <a:ea typeface="Calibri" pitchFamily="34" charset="0"/>
                <a:cs typeface="Times New Roman" pitchFamily="18" charset="0"/>
              </a:rPr>
              <a:t>Except methods exculded from patentability by virtue of Articles 52(2)(c) and (3) and 53(c) EPC.</a:t>
            </a:r>
            <a:endParaRPr lang="en-GB" sz="800" dirty="0" bmk="">
              <a:solidFill>
                <a:srgbClr val="0F5494"/>
              </a:solidFill>
              <a:latin typeface="Arial" pitchFamily="34" charset="0"/>
              <a:cs typeface="Arial" pitchFamily="34" charset="0"/>
            </a:endParaRPr>
          </a:p>
          <a:p>
            <a:pPr eaLnBrk="0" fontAlgn="base" hangingPunct="0">
              <a:spcBef>
                <a:spcPct val="0"/>
              </a:spcBef>
              <a:spcAft>
                <a:spcPct val="0"/>
              </a:spcAft>
            </a:pPr>
            <a:r>
              <a:rPr lang="de-DE" sz="900" baseline="30000" dirty="0" bmk="">
                <a:solidFill>
                  <a:srgbClr val="000000"/>
                </a:solidFill>
                <a:latin typeface="Verdana" pitchFamily="34" charset="0"/>
                <a:ea typeface="Calibri" pitchFamily="34" charset="0"/>
                <a:cs typeface="Times New Roman" pitchFamily="18" charset="0"/>
                <a:hlinkClick r:id="" action="ppaction://noaction"/>
              </a:rPr>
              <a:t>[2]</a:t>
            </a:r>
            <a:r>
              <a:rPr lang="de-DE" sz="900" dirty="0">
                <a:solidFill>
                  <a:srgbClr val="000000"/>
                </a:solidFill>
                <a:latin typeface="Verdana" pitchFamily="34" charset="0"/>
                <a:ea typeface="Calibri" pitchFamily="34" charset="0"/>
                <a:cs typeface="Times New Roman" pitchFamily="18" charset="0"/>
              </a:rPr>
              <a:t> </a:t>
            </a:r>
            <a:r>
              <a:rPr lang="de-DE" sz="900" dirty="0">
                <a:solidFill>
                  <a:srgbClr val="0F5494"/>
                </a:solidFill>
                <a:latin typeface="Verdana" pitchFamily="34" charset="0"/>
                <a:ea typeface="Calibri" pitchFamily="34" charset="0"/>
                <a:cs typeface="Times New Roman" pitchFamily="18" charset="0"/>
              </a:rPr>
              <a:t>Software patentability is still a debated issue given its exculsion as subject matter as by Article 52(2)(c) and (3) EPC. </a:t>
            </a:r>
            <a:endParaRPr lang="de-DE" dirty="0">
              <a:solidFill>
                <a:srgbClr val="0F5494"/>
              </a:solidFill>
              <a:latin typeface="Arial" pitchFamily="34" charset="0"/>
              <a:cs typeface="Arial" pitchFamily="34" charset="0"/>
            </a:endParaRPr>
          </a:p>
        </p:txBody>
      </p:sp>
      <p:pic>
        <p:nvPicPr>
          <p:cNvPr id="7" name="Рисунок 6"/>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8784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p:cNvSpPr txBox="1">
            <a:spLocks/>
          </p:cNvSpPr>
          <p:nvPr/>
        </p:nvSpPr>
        <p:spPr bwMode="auto">
          <a:xfrm>
            <a:off x="1960512" y="1052736"/>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ru-RU" sz="3200" dirty="0">
                <a:solidFill>
                  <a:srgbClr val="006FB4"/>
                </a:solidFill>
                <a:latin typeface="Arial" panose="020B0604020202020204" pitchFamily="34" charset="0"/>
                <a:ea typeface="Verdana" panose="020B0604030504040204" pitchFamily="34" charset="0"/>
                <a:cs typeface="Arial" panose="020B0604020202020204" pitchFamily="34" charset="0"/>
              </a:rPr>
              <a:t>Возмещение расходов</a:t>
            </a:r>
            <a:endParaRPr lang="en-GB" kern="0" dirty="0">
              <a:latin typeface="Verdana"/>
            </a:endParaRPr>
          </a:p>
        </p:txBody>
      </p:sp>
      <p:sp>
        <p:nvSpPr>
          <p:cNvPr id="9" name="Rechteck 8"/>
          <p:cNvSpPr/>
          <p:nvPr/>
        </p:nvSpPr>
        <p:spPr>
          <a:xfrm>
            <a:off x="2110912" y="2148667"/>
            <a:ext cx="7928801" cy="3785652"/>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ru-RU" sz="2000" b="1" dirty="0">
                <a:solidFill>
                  <a:srgbClr val="006FB4"/>
                </a:solidFill>
                <a:latin typeface="Verdana"/>
              </a:rPr>
              <a:t>Расходы</a:t>
            </a:r>
            <a:r>
              <a:rPr lang="en-GB" sz="2000" dirty="0">
                <a:solidFill>
                  <a:srgbClr val="006FB4"/>
                </a:solidFill>
                <a:latin typeface="Verdana"/>
              </a:rPr>
              <a:t> </a:t>
            </a:r>
            <a:r>
              <a:rPr lang="ru-RU" sz="2000" dirty="0">
                <a:solidFill>
                  <a:srgbClr val="006FB4"/>
                </a:solidFill>
                <a:latin typeface="Verdana"/>
              </a:rPr>
              <a:t>на</a:t>
            </a:r>
            <a:r>
              <a:rPr lang="en-GB" sz="2000" dirty="0">
                <a:solidFill>
                  <a:srgbClr val="006FB4"/>
                </a:solidFill>
                <a:latin typeface="Verdana"/>
              </a:rPr>
              <a:t> </a:t>
            </a:r>
            <a:r>
              <a:rPr lang="ru-RU" sz="2000" b="1" dirty="0">
                <a:solidFill>
                  <a:srgbClr val="006FB4"/>
                </a:solidFill>
                <a:latin typeface="Verdana"/>
              </a:rPr>
              <a:t>права интеллектуальной собственности</a:t>
            </a:r>
            <a:r>
              <a:rPr lang="en-GB" sz="2000" b="1" dirty="0">
                <a:solidFill>
                  <a:srgbClr val="006FB4"/>
                </a:solidFill>
                <a:latin typeface="Verdana"/>
              </a:rPr>
              <a:t> </a:t>
            </a:r>
            <a:r>
              <a:rPr lang="en-GB" sz="2000" dirty="0">
                <a:solidFill>
                  <a:srgbClr val="006FB4"/>
                </a:solidFill>
                <a:latin typeface="Verdana"/>
              </a:rPr>
              <a:t>(</a:t>
            </a:r>
            <a:r>
              <a:rPr lang="ru-RU" sz="2000" dirty="0">
                <a:solidFill>
                  <a:srgbClr val="006FB4"/>
                </a:solidFill>
                <a:latin typeface="Verdana"/>
              </a:rPr>
              <a:t>ПИС</a:t>
            </a:r>
            <a:r>
              <a:rPr lang="en-GB" sz="2000" dirty="0">
                <a:solidFill>
                  <a:srgbClr val="006FB4"/>
                </a:solidFill>
                <a:latin typeface="Verdana"/>
              </a:rPr>
              <a:t>), </a:t>
            </a:r>
            <a:r>
              <a:rPr lang="ru-RU" sz="2000" dirty="0">
                <a:solidFill>
                  <a:srgbClr val="006FB4"/>
                </a:solidFill>
                <a:latin typeface="Verdana"/>
              </a:rPr>
              <a:t>включая защиту результатов</a:t>
            </a:r>
            <a:r>
              <a:rPr lang="en-GB" sz="2000" dirty="0">
                <a:solidFill>
                  <a:srgbClr val="006FB4"/>
                </a:solidFill>
                <a:latin typeface="Verdana"/>
              </a:rPr>
              <a:t> (</a:t>
            </a:r>
            <a:r>
              <a:rPr lang="ru-RU" sz="2000" dirty="0">
                <a:solidFill>
                  <a:srgbClr val="006FB4"/>
                </a:solidFill>
                <a:latin typeface="Verdana"/>
              </a:rPr>
              <a:t>например, пошлина уплаченная патентному ведомству за регистрацию патента</a:t>
            </a:r>
            <a:r>
              <a:rPr lang="en-GB" sz="2000" dirty="0">
                <a:solidFill>
                  <a:srgbClr val="006FB4"/>
                </a:solidFill>
                <a:latin typeface="Verdana"/>
              </a:rPr>
              <a:t>) </a:t>
            </a:r>
            <a:r>
              <a:rPr lang="ru-RU" sz="2000" b="1" dirty="0">
                <a:solidFill>
                  <a:srgbClr val="006FB4"/>
                </a:solidFill>
                <a:latin typeface="Verdana"/>
              </a:rPr>
              <a:t>– приемлимые расходы</a:t>
            </a:r>
            <a:endParaRPr lang="en-GB" sz="2000" b="1" dirty="0">
              <a:solidFill>
                <a:srgbClr val="006FB4"/>
              </a:solidFill>
              <a:latin typeface="Verdana"/>
            </a:endParaRPr>
          </a:p>
          <a:p>
            <a:pPr marL="342900" indent="-342900" fontAlgn="base">
              <a:spcBef>
                <a:spcPct val="0"/>
              </a:spcBef>
              <a:spcAft>
                <a:spcPct val="0"/>
              </a:spcAft>
              <a:buFont typeface="Arial" pitchFamily="34" charset="0"/>
              <a:buChar char="•"/>
            </a:pPr>
            <a:endParaRPr lang="en-GB" sz="2000" b="1" dirty="0">
              <a:solidFill>
                <a:srgbClr val="006FB4"/>
              </a:solidFill>
              <a:latin typeface="Verdana"/>
            </a:endParaRPr>
          </a:p>
          <a:p>
            <a:pPr marL="342900" indent="-342900" fontAlgn="base">
              <a:spcBef>
                <a:spcPct val="0"/>
              </a:spcBef>
              <a:spcAft>
                <a:spcPct val="0"/>
              </a:spcAft>
              <a:buFont typeface="Arial" pitchFamily="34" charset="0"/>
              <a:buChar char="•"/>
            </a:pPr>
            <a:r>
              <a:rPr lang="ru-RU" sz="2000" b="1" dirty="0">
                <a:solidFill>
                  <a:srgbClr val="006FB4"/>
                </a:solidFill>
                <a:latin typeface="Verdana"/>
              </a:rPr>
              <a:t>Расходы</a:t>
            </a:r>
            <a:r>
              <a:rPr lang="en-GB" sz="2000" b="1" dirty="0">
                <a:solidFill>
                  <a:srgbClr val="006FB4"/>
                </a:solidFill>
                <a:latin typeface="Verdana"/>
              </a:rPr>
              <a:t> </a:t>
            </a:r>
            <a:r>
              <a:rPr lang="ru-RU" sz="2000" dirty="0">
                <a:solidFill>
                  <a:srgbClr val="006FB4"/>
                </a:solidFill>
                <a:latin typeface="Verdana"/>
              </a:rPr>
              <a:t>на публикации</a:t>
            </a:r>
            <a:r>
              <a:rPr lang="en-GB" sz="2000" b="1" dirty="0">
                <a:solidFill>
                  <a:srgbClr val="006FB4"/>
                </a:solidFill>
                <a:latin typeface="Verdana"/>
              </a:rPr>
              <a:t> </a:t>
            </a:r>
            <a:r>
              <a:rPr lang="ru-RU" sz="2000" b="1" dirty="0">
                <a:solidFill>
                  <a:srgbClr val="006FB4"/>
                </a:solidFill>
                <a:latin typeface="Verdana"/>
              </a:rPr>
              <a:t>открытого достуап</a:t>
            </a:r>
            <a:r>
              <a:rPr lang="en-GB" sz="2000" dirty="0">
                <a:solidFill>
                  <a:srgbClr val="006FB4"/>
                </a:solidFill>
                <a:latin typeface="Verdana"/>
              </a:rPr>
              <a:t> </a:t>
            </a:r>
            <a:r>
              <a:rPr lang="ru-RU" sz="2000" dirty="0">
                <a:solidFill>
                  <a:srgbClr val="006FB4"/>
                </a:solidFill>
                <a:latin typeface="Verdana"/>
              </a:rPr>
              <a:t>также считаются </a:t>
            </a:r>
            <a:r>
              <a:rPr lang="ru-RU" sz="2000" b="1" dirty="0">
                <a:solidFill>
                  <a:srgbClr val="006FB4"/>
                </a:solidFill>
                <a:latin typeface="Verdana"/>
              </a:rPr>
              <a:t>приемлимыми</a:t>
            </a:r>
            <a:r>
              <a:rPr lang="en-GB" sz="2000" b="1" dirty="0">
                <a:solidFill>
                  <a:srgbClr val="006FB4"/>
                </a:solidFill>
                <a:latin typeface="Verdana"/>
              </a:rPr>
              <a:t> </a:t>
            </a:r>
            <a:r>
              <a:rPr lang="ru-RU" sz="2000" dirty="0">
                <a:solidFill>
                  <a:srgbClr val="006FB4"/>
                </a:solidFill>
                <a:latin typeface="Verdana"/>
              </a:rPr>
              <a:t>согласно </a:t>
            </a:r>
            <a:r>
              <a:rPr lang="ru-RU" sz="2000" dirty="0" err="1">
                <a:solidFill>
                  <a:srgbClr val="006FB4"/>
                </a:solidFill>
                <a:latin typeface="Verdana"/>
              </a:rPr>
              <a:t>грантовому</a:t>
            </a:r>
            <a:r>
              <a:rPr lang="ru-RU" sz="2000" dirty="0">
                <a:solidFill>
                  <a:srgbClr val="006FB4"/>
                </a:solidFill>
                <a:latin typeface="Verdana"/>
              </a:rPr>
              <a:t> соглашению,</a:t>
            </a:r>
            <a:r>
              <a:rPr lang="en-GB" sz="2000" dirty="0">
                <a:solidFill>
                  <a:srgbClr val="006FB4"/>
                </a:solidFill>
                <a:latin typeface="Verdana"/>
              </a:rPr>
              <a:t> </a:t>
            </a:r>
            <a:r>
              <a:rPr lang="ru-RU" sz="2000" dirty="0">
                <a:solidFill>
                  <a:srgbClr val="006FB4"/>
                </a:solidFill>
                <a:latin typeface="Verdana"/>
              </a:rPr>
              <a:t>например,</a:t>
            </a:r>
            <a:r>
              <a:rPr lang="en-GB" sz="2000" dirty="0">
                <a:solidFill>
                  <a:srgbClr val="006FB4"/>
                </a:solidFill>
                <a:latin typeface="Verdana"/>
              </a:rPr>
              <a:t> Author Processing Charges (APCs)</a:t>
            </a:r>
          </a:p>
          <a:p>
            <a:pPr marL="342900" indent="-342900" fontAlgn="base">
              <a:spcBef>
                <a:spcPct val="0"/>
              </a:spcBef>
              <a:spcAft>
                <a:spcPct val="0"/>
              </a:spcAft>
              <a:buFont typeface="Arial" pitchFamily="34" charset="0"/>
              <a:buChar char="•"/>
            </a:pPr>
            <a:endParaRPr lang="en-GB" sz="2000" dirty="0">
              <a:solidFill>
                <a:srgbClr val="006FB4"/>
              </a:solidFill>
              <a:latin typeface="Verdana"/>
            </a:endParaRPr>
          </a:p>
          <a:p>
            <a:pPr marL="342900" indent="-342900" fontAlgn="base">
              <a:spcBef>
                <a:spcPct val="0"/>
              </a:spcBef>
              <a:spcAft>
                <a:spcPct val="0"/>
              </a:spcAft>
              <a:buFont typeface="Arial" pitchFamily="34" charset="0"/>
              <a:buChar char="•"/>
            </a:pPr>
            <a:r>
              <a:rPr lang="ru-RU" sz="2000" dirty="0">
                <a:solidFill>
                  <a:srgbClr val="006FB4"/>
                </a:solidFill>
                <a:latin typeface="Verdana"/>
              </a:rPr>
              <a:t>Спросите своего</a:t>
            </a:r>
            <a:r>
              <a:rPr lang="en-GB" sz="2000" dirty="0">
                <a:solidFill>
                  <a:srgbClr val="006FB4"/>
                </a:solidFill>
                <a:latin typeface="Verdana"/>
              </a:rPr>
              <a:t> </a:t>
            </a:r>
            <a:r>
              <a:rPr lang="ru-RU" sz="2000" dirty="0">
                <a:solidFill>
                  <a:srgbClr val="006FB4"/>
                </a:solidFill>
                <a:latin typeface="Verdana"/>
              </a:rPr>
              <a:t>правового</a:t>
            </a:r>
            <a:r>
              <a:rPr lang="en-GB" sz="2000" dirty="0">
                <a:solidFill>
                  <a:srgbClr val="006FB4"/>
                </a:solidFill>
                <a:latin typeface="Verdana"/>
              </a:rPr>
              <a:t>/</a:t>
            </a:r>
            <a:r>
              <a:rPr lang="ru-RU" sz="2000" dirty="0">
                <a:solidFill>
                  <a:srgbClr val="006FB4"/>
                </a:solidFill>
                <a:latin typeface="Verdana"/>
              </a:rPr>
              <a:t>финансового</a:t>
            </a:r>
            <a:r>
              <a:rPr lang="en-GB" sz="2000" dirty="0">
                <a:solidFill>
                  <a:srgbClr val="006FB4"/>
                </a:solidFill>
                <a:latin typeface="Verdana"/>
              </a:rPr>
              <a:t> NCP! </a:t>
            </a:r>
          </a:p>
        </p:txBody>
      </p:sp>
      <p:pic>
        <p:nvPicPr>
          <p:cNvPr id="5" name="Рисунок 4"/>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5326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a:t>Обязательства по распространению</a:t>
            </a:r>
          </a:p>
        </p:txBody>
      </p:sp>
      <p:sp>
        <p:nvSpPr>
          <p:cNvPr id="3" name="Textplatzhalter 2"/>
          <p:cNvSpPr>
            <a:spLocks noGrp="1"/>
          </p:cNvSpPr>
          <p:nvPr>
            <p:ph type="body" idx="1"/>
          </p:nvPr>
        </p:nvSpPr>
        <p:spPr/>
        <p:txBody>
          <a:bodyPr/>
          <a:lstStyle/>
          <a:p>
            <a:r>
              <a:rPr lang="ru-RU" dirty="0"/>
              <a:t>Распространение!</a:t>
            </a:r>
            <a:endParaRPr lang="en-GB" dirty="0"/>
          </a:p>
        </p:txBody>
      </p:sp>
      <p:sp>
        <p:nvSpPr>
          <p:cNvPr id="4" name="Inhaltsplatzhalter 3"/>
          <p:cNvSpPr>
            <a:spLocks noGrp="1"/>
          </p:cNvSpPr>
          <p:nvPr>
            <p:ph sz="half" idx="2"/>
          </p:nvPr>
        </p:nvSpPr>
        <p:spPr/>
        <p:txBody>
          <a:bodyPr/>
          <a:lstStyle/>
          <a:p>
            <a:r>
              <a:rPr lang="ru-RU" sz="1800" dirty="0"/>
              <a:t>Партнеры проекта обязаны распространять результаты незамедлительно (т.е. научному сообществу/широкой публике) любым подходящим способом, а также публикацию результатов в любых изданиях.</a:t>
            </a:r>
          </a:p>
          <a:p>
            <a:endParaRPr lang="en-GB" dirty="0"/>
          </a:p>
        </p:txBody>
      </p:sp>
      <p:sp>
        <p:nvSpPr>
          <p:cNvPr id="5" name="Textplatzhalter 4"/>
          <p:cNvSpPr>
            <a:spLocks noGrp="1"/>
          </p:cNvSpPr>
          <p:nvPr>
            <p:ph type="body" sz="quarter" idx="3"/>
          </p:nvPr>
        </p:nvSpPr>
        <p:spPr/>
        <p:txBody>
          <a:bodyPr/>
          <a:lstStyle/>
          <a:p>
            <a:r>
              <a:rPr lang="ru-RU" dirty="0" smtClean="0"/>
              <a:t>Охрана</a:t>
            </a:r>
            <a:r>
              <a:rPr lang="en-GB" dirty="0" smtClean="0"/>
              <a:t>!</a:t>
            </a:r>
            <a:endParaRPr lang="en-GB" dirty="0"/>
          </a:p>
        </p:txBody>
      </p:sp>
      <p:sp>
        <p:nvSpPr>
          <p:cNvPr id="6" name="Inhaltsplatzhalter 5"/>
          <p:cNvSpPr>
            <a:spLocks noGrp="1"/>
          </p:cNvSpPr>
          <p:nvPr>
            <p:ph sz="quarter" idx="4"/>
          </p:nvPr>
        </p:nvSpPr>
        <p:spPr/>
        <p:txBody>
          <a:bodyPr/>
          <a:lstStyle/>
          <a:p>
            <a:r>
              <a:rPr lang="ru-RU" sz="1800" dirty="0"/>
              <a:t>нельзя распространять результаты пока не принято решение о возможной </a:t>
            </a:r>
            <a:r>
              <a:rPr lang="ru-RU" sz="1800" dirty="0" smtClean="0"/>
              <a:t>защите</a:t>
            </a:r>
            <a:endParaRPr lang="ru-RU" sz="1800" dirty="0"/>
          </a:p>
          <a:p>
            <a:endParaRPr lang="en-GB" sz="1800" dirty="0"/>
          </a:p>
          <a:p>
            <a:r>
              <a:rPr lang="ru-RU" sz="1800" dirty="0"/>
              <a:t>все заявки на патент, публикации или любое другое распространение (также в электронной форме) должно содержать формулировку, что деятельность получала финансовую поддержку ЕС. То же относится и к результатам, используемым в деятельности по стандартизации</a:t>
            </a:r>
            <a:r>
              <a:rPr lang="ru-RU" sz="1800" dirty="0" smtClean="0"/>
              <a:t>.</a:t>
            </a:r>
            <a:endParaRPr lang="en-GB" sz="1800" dirty="0"/>
          </a:p>
          <a:p>
            <a:endParaRPr lang="en-GB" sz="1800" dirty="0"/>
          </a:p>
          <a:p>
            <a:endParaRPr lang="en-GB" sz="1800" dirty="0"/>
          </a:p>
        </p:txBody>
      </p:sp>
      <p:pic>
        <p:nvPicPr>
          <p:cNvPr id="7" name="Рисунок 6"/>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051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sz="2800" dirty="0"/>
              <a:t>Контрольный список вопросов перед принятием решения о распространении результатов проекта</a:t>
            </a:r>
          </a:p>
        </p:txBody>
      </p:sp>
      <p:sp>
        <p:nvSpPr>
          <p:cNvPr id="3" name="Inhaltsplatzhalter 2"/>
          <p:cNvSpPr>
            <a:spLocks noGrp="1"/>
          </p:cNvSpPr>
          <p:nvPr>
            <p:ph idx="1"/>
          </p:nvPr>
        </p:nvSpPr>
        <p:spPr/>
        <p:txBody>
          <a:bodyPr/>
          <a:lstStyle/>
          <a:p>
            <a:r>
              <a:rPr lang="ru-RU" dirty="0"/>
              <a:t>Примите решение о приоритетной защите и всех необходимых действиях</a:t>
            </a:r>
          </a:p>
          <a:p>
            <a:r>
              <a:rPr lang="ru-RU" dirty="0"/>
              <a:t>Проинформируйте письменно других партнеров проекта за 45 дней до планируемого распространения и включите достаточно информации, чтобы они могли проанализировать затрагивает ли это их интересы или нет. Этот временной интервал можно изменить в СК (на большее или меньшее количество дней). Ждите возражений 30 дней или как оговорено в </a:t>
            </a:r>
            <a:r>
              <a:rPr lang="ru-RU" dirty="0" smtClean="0"/>
              <a:t>СК</a:t>
            </a:r>
            <a:r>
              <a:rPr lang="en-GB" dirty="0" smtClean="0"/>
              <a:t>. </a:t>
            </a:r>
            <a:endParaRPr lang="en-GB" dirty="0"/>
          </a:p>
          <a:p>
            <a:r>
              <a:rPr lang="ru-RU" dirty="0"/>
              <a:t>Опасайтесь нарушить права ИС третей стороны</a:t>
            </a:r>
          </a:p>
          <a:p>
            <a:r>
              <a:rPr lang="ru-RU" dirty="0"/>
              <a:t>Перечислите деятельность по распространению в Плане использования и распространения</a:t>
            </a:r>
          </a:p>
          <a:p>
            <a:r>
              <a:rPr lang="ru-RU" b="1" dirty="0"/>
              <a:t>Открытый доступ как общий принцип для научного распространения</a:t>
            </a:r>
          </a:p>
          <a:p>
            <a:pPr marL="0" indent="0">
              <a:buNone/>
            </a:pPr>
            <a:endParaRPr lang="en-GB" dirty="0"/>
          </a:p>
          <a:p>
            <a:endParaRPr lang="en-GB" dirty="0"/>
          </a:p>
        </p:txBody>
      </p:sp>
      <p:pic>
        <p:nvPicPr>
          <p:cNvPr id="4" name="Рисунок 3"/>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1488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Новизна</a:t>
            </a:r>
            <a:r>
              <a:rPr lang="en-GB" dirty="0" smtClean="0"/>
              <a:t>: </a:t>
            </a:r>
            <a:r>
              <a:rPr lang="ru-RU" dirty="0"/>
              <a:t>Точка пересечения между деятельностью по защите и </a:t>
            </a:r>
            <a:r>
              <a:rPr lang="ru-RU" dirty="0" smtClean="0"/>
              <a:t>распространению</a:t>
            </a:r>
            <a:endParaRPr lang="en-GB" dirty="0"/>
          </a:p>
        </p:txBody>
      </p:sp>
      <p:sp>
        <p:nvSpPr>
          <p:cNvPr id="3" name="Inhaltsplatzhalter 2"/>
          <p:cNvSpPr>
            <a:spLocks noGrp="1"/>
          </p:cNvSpPr>
          <p:nvPr>
            <p:ph idx="1"/>
          </p:nvPr>
        </p:nvSpPr>
        <p:spPr/>
        <p:txBody>
          <a:bodyPr/>
          <a:lstStyle/>
          <a:p>
            <a:endParaRPr lang="en-GB" b="1" dirty="0" smtClean="0"/>
          </a:p>
          <a:p>
            <a:r>
              <a:rPr lang="ru-RU" b="1" dirty="0"/>
              <a:t>Статья 54: Европейской патентной конвенции</a:t>
            </a:r>
            <a:r>
              <a:rPr lang="en-GB" b="1" dirty="0" smtClean="0"/>
              <a:t>:</a:t>
            </a:r>
            <a:endParaRPr lang="en-GB" b="1" dirty="0"/>
          </a:p>
          <a:p>
            <a:endParaRPr lang="en-GB" dirty="0"/>
          </a:p>
          <a:p>
            <a:pPr lvl="1"/>
            <a:r>
              <a:rPr lang="en-GB" dirty="0"/>
              <a:t> </a:t>
            </a:r>
            <a:r>
              <a:rPr lang="ru-RU" dirty="0"/>
              <a:t>Изобретение считается новым, если оно не относится к уровню </a:t>
            </a:r>
            <a:r>
              <a:rPr lang="ru-RU" dirty="0" smtClean="0"/>
              <a:t>техники</a:t>
            </a:r>
            <a:r>
              <a:rPr lang="en-GB" dirty="0" smtClean="0"/>
              <a:t>.</a:t>
            </a:r>
            <a:r>
              <a:rPr lang="en-GB" dirty="0"/>
              <a:t> </a:t>
            </a:r>
          </a:p>
          <a:p>
            <a:pPr lvl="1"/>
            <a:r>
              <a:rPr lang="ru-RU" dirty="0"/>
              <a:t>Уровень техники: в</a:t>
            </a:r>
            <a:r>
              <a:rPr lang="ru-RU" dirty="0" smtClean="0"/>
              <a:t>се </a:t>
            </a:r>
            <a:r>
              <a:rPr lang="ru-RU" dirty="0"/>
              <a:t>доступное общественности посредством письменного или устного описания, использования, или любым другим способом, до даты заполнения Европейской заявки на патент</a:t>
            </a:r>
            <a:r>
              <a:rPr lang="en-GB" dirty="0" smtClean="0"/>
              <a:t>.</a:t>
            </a:r>
          </a:p>
          <a:p>
            <a:pPr lvl="1"/>
            <a:endParaRPr lang="de-DE" dirty="0"/>
          </a:p>
          <a:p>
            <a:pPr>
              <a:buFont typeface="Wingdings" panose="05000000000000000000" pitchFamily="2" charset="2"/>
              <a:buChar char="Ø"/>
            </a:pPr>
            <a:r>
              <a:rPr lang="ru-RU" b="1" dirty="0"/>
              <a:t>Осторожно оценивайте деятельность по раскрытию и </a:t>
            </a:r>
            <a:r>
              <a:rPr lang="ru-RU" b="1" dirty="0" smtClean="0"/>
              <a:t>распространению</a:t>
            </a:r>
            <a:r>
              <a:rPr lang="de-DE" b="1" dirty="0" smtClean="0"/>
              <a:t>!</a:t>
            </a:r>
            <a:endParaRPr lang="en-GB" b="1" dirty="0"/>
          </a:p>
          <a:p>
            <a:endParaRPr lang="en-GB" dirty="0"/>
          </a:p>
          <a:p>
            <a:endParaRPr lang="en-GB" dirty="0"/>
          </a:p>
        </p:txBody>
      </p:sp>
      <p:pic>
        <p:nvPicPr>
          <p:cNvPr id="4" name="Рисунок 3"/>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696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2004346" y="1052737"/>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ru-RU" sz="2500" kern="0" dirty="0">
                <a:solidFill>
                  <a:srgbClr val="FF0000"/>
                </a:solidFill>
                <a:latin typeface="Arial" panose="020B0604020202020204" pitchFamily="34" charset="0"/>
                <a:cs typeface="Arial" panose="020B0604020202020204" pitchFamily="34" charset="0"/>
              </a:rPr>
              <a:t>Обязательство распространять</a:t>
            </a:r>
            <a:r>
              <a:rPr lang="en-US" sz="2500" kern="0" dirty="0">
                <a:solidFill>
                  <a:srgbClr val="FF0000"/>
                </a:solidFill>
                <a:latin typeface="Arial" panose="020B0604020202020204" pitchFamily="34" charset="0"/>
                <a:cs typeface="Arial" panose="020B0604020202020204" pitchFamily="34" charset="0"/>
              </a:rPr>
              <a:t> vs </a:t>
            </a:r>
            <a:r>
              <a:rPr lang="ru-RU" sz="2500" kern="0" dirty="0">
                <a:solidFill>
                  <a:srgbClr val="FF0000"/>
                </a:solidFill>
                <a:latin typeface="Arial" panose="020B0604020202020204" pitchFamily="34" charset="0"/>
                <a:cs typeface="Arial" panose="020B0604020202020204" pitchFamily="34" charset="0"/>
              </a:rPr>
              <a:t>обязательство защищать</a:t>
            </a:r>
            <a:endParaRPr lang="en-US" sz="2500" kern="0" dirty="0">
              <a:solidFill>
                <a:srgbClr val="FF0000"/>
              </a:solidFill>
              <a:latin typeface="Arial" panose="020B0604020202020204" pitchFamily="34" charset="0"/>
              <a:cs typeface="Arial" panose="020B0604020202020204" pitchFamily="34" charset="0"/>
            </a:endParaRPr>
          </a:p>
        </p:txBody>
      </p:sp>
      <p:graphicFrame>
        <p:nvGraphicFramePr>
          <p:cNvPr id="11" name="Inhaltsplatzhalter 3"/>
          <p:cNvGraphicFramePr>
            <a:graphicFrameLocks/>
          </p:cNvGraphicFramePr>
          <p:nvPr>
            <p:extLst>
              <p:ext uri="{D42A27DB-BD31-4B8C-83A1-F6EECF244321}">
                <p14:modId xmlns:p14="http://schemas.microsoft.com/office/powerpoint/2010/main" val="3777076425"/>
              </p:ext>
            </p:extLst>
          </p:nvPr>
        </p:nvGraphicFramePr>
        <p:xfrm>
          <a:off x="1981200" y="2204864"/>
          <a:ext cx="78592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feld 11"/>
          <p:cNvSpPr txBox="1"/>
          <p:nvPr/>
        </p:nvSpPr>
        <p:spPr>
          <a:xfrm>
            <a:off x="2004346" y="3724706"/>
            <a:ext cx="3467808" cy="1323439"/>
          </a:xfrm>
          <a:prstGeom prst="rect">
            <a:avLst/>
          </a:prstGeom>
          <a:noFill/>
        </p:spPr>
        <p:txBody>
          <a:bodyPr wrap="square" rtlCol="0">
            <a:spAutoFit/>
          </a:bodyPr>
          <a:lstStyle/>
          <a:p>
            <a:pPr fontAlgn="base">
              <a:spcBef>
                <a:spcPct val="0"/>
              </a:spcBef>
              <a:spcAft>
                <a:spcPct val="0"/>
              </a:spcAft>
            </a:pPr>
            <a:r>
              <a:rPr lang="ru-RU" sz="1600" b="1" dirty="0" smtClean="0">
                <a:solidFill>
                  <a:srgbClr val="FF0000"/>
                </a:solidFill>
                <a:latin typeface="Arial" panose="020B0604020202020204" pitchFamily="34" charset="0"/>
                <a:cs typeface="Arial" panose="020B0604020202020204" pitchFamily="34" charset="0"/>
              </a:rPr>
              <a:t>Иногда преждевременное разглашение</a:t>
            </a:r>
            <a:r>
              <a:rPr lang="en-US" sz="1600" b="1" dirty="0" smtClean="0">
                <a:solidFill>
                  <a:srgbClr val="FF0000"/>
                </a:solidFill>
                <a:latin typeface="Arial" panose="020B0604020202020204" pitchFamily="34" charset="0"/>
                <a:cs typeface="Arial" panose="020B0604020202020204" pitchFamily="34" charset="0"/>
              </a:rPr>
              <a:t> (</a:t>
            </a:r>
            <a:r>
              <a:rPr lang="ru-RU" sz="1600" b="1" dirty="0" smtClean="0">
                <a:solidFill>
                  <a:srgbClr val="FF0000"/>
                </a:solidFill>
                <a:latin typeface="Arial" panose="020B0604020202020204" pitchFamily="34" charset="0"/>
                <a:cs typeface="Arial" panose="020B0604020202020204" pitchFamily="34" charset="0"/>
              </a:rPr>
              <a:t>распространение или передача результатов</a:t>
            </a:r>
            <a:r>
              <a:rPr lang="en-US" sz="1600" b="1" dirty="0" smtClean="0">
                <a:solidFill>
                  <a:srgbClr val="FF0000"/>
                </a:solidFill>
                <a:latin typeface="Arial" panose="020B0604020202020204" pitchFamily="34" charset="0"/>
                <a:cs typeface="Arial" panose="020B0604020202020204" pitchFamily="34" charset="0"/>
              </a:rPr>
              <a:t>) </a:t>
            </a:r>
            <a:r>
              <a:rPr lang="ru-RU" sz="1600" b="1" dirty="0" smtClean="0">
                <a:solidFill>
                  <a:srgbClr val="FF0000"/>
                </a:solidFill>
                <a:latin typeface="Arial" panose="020B0604020202020204" pitchFamily="34" charset="0"/>
                <a:cs typeface="Arial" panose="020B0604020202020204" pitchFamily="34" charset="0"/>
              </a:rPr>
              <a:t>могут</a:t>
            </a:r>
            <a:r>
              <a:rPr lang="en-US" sz="1600" b="1" dirty="0" smtClean="0">
                <a:solidFill>
                  <a:srgbClr val="FF0000"/>
                </a:solidFill>
                <a:latin typeface="Arial" panose="020B0604020202020204" pitchFamily="34" charset="0"/>
                <a:cs typeface="Arial" panose="020B0604020202020204" pitchFamily="34" charset="0"/>
              </a:rPr>
              <a:t> </a:t>
            </a:r>
            <a:r>
              <a:rPr lang="ru-RU" sz="1600" b="1" dirty="0" smtClean="0">
                <a:solidFill>
                  <a:srgbClr val="FF0000"/>
                </a:solidFill>
                <a:latin typeface="Arial" panose="020B0604020202020204" pitchFamily="34" charset="0"/>
                <a:cs typeface="Arial" panose="020B0604020202020204" pitchFamily="34" charset="0"/>
              </a:rPr>
              <a:t>подорвать потенциал </a:t>
            </a:r>
            <a:r>
              <a:rPr lang="en-US" sz="1600" b="1" dirty="0" smtClean="0">
                <a:solidFill>
                  <a:srgbClr val="FF0000"/>
                </a:solidFill>
                <a:latin typeface="Arial" panose="020B0604020202020204" pitchFamily="34" charset="0"/>
                <a:cs typeface="Arial" panose="020B0604020202020204" pitchFamily="34" charset="0"/>
              </a:rPr>
              <a:t> </a:t>
            </a:r>
            <a:r>
              <a:rPr lang="ru-RU" sz="1600" b="1" dirty="0" smtClean="0">
                <a:solidFill>
                  <a:srgbClr val="FF0000"/>
                </a:solidFill>
                <a:latin typeface="Arial" panose="020B0604020202020204" pitchFamily="34" charset="0"/>
                <a:cs typeface="Arial" panose="020B0604020202020204" pitchFamily="34" charset="0"/>
              </a:rPr>
              <a:t>будущего использования.</a:t>
            </a:r>
            <a:endParaRPr lang="en-US" sz="1600" b="1" dirty="0">
              <a:solidFill>
                <a:srgbClr val="FF0000"/>
              </a:solidFill>
              <a:latin typeface="Arial" panose="020B0604020202020204" pitchFamily="34" charset="0"/>
              <a:cs typeface="Arial" panose="020B0604020202020204" pitchFamily="34" charset="0"/>
            </a:endParaRPr>
          </a:p>
        </p:txBody>
      </p:sp>
      <p:sp>
        <p:nvSpPr>
          <p:cNvPr id="13" name="Abgerundetes Rechteck 12"/>
          <p:cNvSpPr/>
          <p:nvPr/>
        </p:nvSpPr>
        <p:spPr>
          <a:xfrm>
            <a:off x="1919536" y="3724706"/>
            <a:ext cx="3552618" cy="1432486"/>
          </a:xfrm>
          <a:prstGeom prst="roundRect">
            <a:avLst>
              <a:gd name="adj" fmla="val 6419"/>
            </a:avLst>
          </a:prstGeom>
          <a:noFill/>
          <a:ln w="25400" cap="flat" cmpd="sng" algn="ctr">
            <a:solidFill>
              <a:srgbClr val="FF0000"/>
            </a:solidFill>
            <a:prstDash val="solid"/>
          </a:ln>
          <a:effectLst/>
        </p:spPr>
        <p:txBody>
          <a:bodyPr rtlCol="0" anchor="ctr"/>
          <a:lstStyle/>
          <a:p>
            <a:pPr algn="ctr">
              <a:defRPr/>
            </a:pPr>
            <a:endParaRPr lang="de-DE" kern="0">
              <a:solidFill>
                <a:prstClr val="white"/>
              </a:solidFill>
              <a:latin typeface="Verdana"/>
            </a:endParaRPr>
          </a:p>
        </p:txBody>
      </p:sp>
      <p:sp>
        <p:nvSpPr>
          <p:cNvPr id="14" name="Textfeld 13"/>
          <p:cNvSpPr txBox="1"/>
          <p:nvPr/>
        </p:nvSpPr>
        <p:spPr>
          <a:xfrm>
            <a:off x="6600056" y="3573017"/>
            <a:ext cx="3230628" cy="584775"/>
          </a:xfrm>
          <a:prstGeom prst="rect">
            <a:avLst/>
          </a:prstGeom>
          <a:noFill/>
        </p:spPr>
        <p:txBody>
          <a:bodyPr wrap="none" rtlCol="0">
            <a:spAutoFit/>
          </a:bodyPr>
          <a:lstStyle/>
          <a:p>
            <a:pPr fontAlgn="base">
              <a:spcBef>
                <a:spcPct val="0"/>
              </a:spcBef>
              <a:spcAft>
                <a:spcPct val="0"/>
              </a:spcAft>
            </a:pPr>
            <a:r>
              <a:rPr lang="ru-RU" sz="3200" b="1" dirty="0" smtClean="0">
                <a:solidFill>
                  <a:srgbClr val="0070C0"/>
                </a:solidFill>
                <a:latin typeface="Arial" panose="020B0604020202020204" pitchFamily="34" charset="0"/>
                <a:cs typeface="Arial" panose="020B0604020202020204" pitchFamily="34" charset="0"/>
              </a:rPr>
              <a:t>только ЗАТЕМ</a:t>
            </a:r>
            <a:r>
              <a:rPr lang="en-US" sz="3200" b="1" dirty="0" smtClean="0">
                <a:solidFill>
                  <a:srgbClr val="0070C0"/>
                </a:solidFill>
                <a:latin typeface="Arial" panose="020B0604020202020204" pitchFamily="34" charset="0"/>
                <a:cs typeface="Arial" panose="020B0604020202020204" pitchFamily="34" charset="0"/>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15" name="Abgerundetes Rechteck 14"/>
          <p:cNvSpPr/>
          <p:nvPr/>
        </p:nvSpPr>
        <p:spPr>
          <a:xfrm>
            <a:off x="1919536" y="1916832"/>
            <a:ext cx="8280920" cy="4608512"/>
          </a:xfrm>
          <a:prstGeom prst="roundRect">
            <a:avLst>
              <a:gd name="adj" fmla="val 6419"/>
            </a:avLst>
          </a:prstGeom>
          <a:noFill/>
          <a:ln w="25400" cap="flat" cmpd="sng" algn="ctr">
            <a:solidFill>
              <a:srgbClr val="0070C0"/>
            </a:solidFill>
            <a:prstDash val="solid"/>
          </a:ln>
          <a:effectLst/>
        </p:spPr>
        <p:txBody>
          <a:bodyPr rtlCol="0" anchor="ctr"/>
          <a:lstStyle/>
          <a:p>
            <a:pPr algn="ctr">
              <a:defRPr/>
            </a:pPr>
            <a:endParaRPr lang="de-DE" kern="0">
              <a:solidFill>
                <a:prstClr val="white"/>
              </a:solidFill>
              <a:latin typeface="Verdana"/>
            </a:endParaRPr>
          </a:p>
        </p:txBody>
      </p:sp>
      <p:pic>
        <p:nvPicPr>
          <p:cNvPr id="8" name="Рисунок 7"/>
          <p:cNvPicPr>
            <a:picLocks noChangeAspect="1"/>
          </p:cNvPicPr>
          <p:nvPr/>
        </p:nvPicPr>
        <p:blipFill>
          <a:blip r:embed="rId7"/>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3452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a:t>Общее обязательство по использованию результатов проекта</a:t>
            </a:r>
          </a:p>
        </p:txBody>
      </p:sp>
      <p:sp>
        <p:nvSpPr>
          <p:cNvPr id="3" name="Inhaltsplatzhalter 2"/>
          <p:cNvSpPr>
            <a:spLocks noGrp="1"/>
          </p:cNvSpPr>
          <p:nvPr>
            <p:ph idx="1"/>
          </p:nvPr>
        </p:nvSpPr>
        <p:spPr/>
        <p:txBody>
          <a:bodyPr/>
          <a:lstStyle/>
          <a:p>
            <a:pPr marL="0" indent="0">
              <a:buNone/>
            </a:pPr>
            <a:r>
              <a:rPr lang="ru-RU" dirty="0"/>
              <a:t>Каждый </a:t>
            </a:r>
            <a:r>
              <a:rPr lang="ru-RU" dirty="0" err="1"/>
              <a:t>выгодополучатель</a:t>
            </a:r>
            <a:r>
              <a:rPr lang="ru-RU" dirty="0"/>
              <a:t> должен — </a:t>
            </a:r>
            <a:r>
              <a:rPr lang="ru-RU" b="1" dirty="0"/>
              <a:t>до 4-х лет после завершения проекта </a:t>
            </a:r>
            <a:r>
              <a:rPr lang="ru-RU" dirty="0"/>
              <a:t>принимать действия, чтобы обеспечить ‘</a:t>
            </a:r>
            <a:r>
              <a:rPr lang="ru-RU" b="1" dirty="0"/>
              <a:t>использование</a:t>
            </a:r>
            <a:r>
              <a:rPr lang="ru-RU" dirty="0"/>
              <a:t>’ результатов проекта (непосредственно или опосредованно), в частности через трансфер или лицензирование:</a:t>
            </a:r>
          </a:p>
          <a:p>
            <a:endParaRPr lang="en-GB" dirty="0"/>
          </a:p>
          <a:p>
            <a:pPr lvl="1"/>
            <a:r>
              <a:rPr lang="ru-RU" dirty="0" smtClean="0"/>
              <a:t>(</a:t>
            </a:r>
            <a:r>
              <a:rPr lang="ru-RU" dirty="0"/>
              <a:t>a) используя их в дальнейшей исследовательской деятельности (</a:t>
            </a:r>
            <a:r>
              <a:rPr lang="ru-RU" dirty="0" err="1"/>
              <a:t>outside</a:t>
            </a:r>
            <a:r>
              <a:rPr lang="ru-RU" dirty="0"/>
              <a:t> </a:t>
            </a:r>
            <a:r>
              <a:rPr lang="ru-RU" dirty="0" err="1"/>
              <a:t>the</a:t>
            </a:r>
            <a:r>
              <a:rPr lang="ru-RU" dirty="0"/>
              <a:t> </a:t>
            </a:r>
            <a:r>
              <a:rPr lang="ru-RU" dirty="0" err="1"/>
              <a:t>action</a:t>
            </a:r>
            <a:r>
              <a:rPr lang="ru-RU" dirty="0"/>
              <a:t>);</a:t>
            </a:r>
          </a:p>
          <a:p>
            <a:pPr lvl="1"/>
            <a:r>
              <a:rPr lang="ru-RU" dirty="0" smtClean="0"/>
              <a:t>(</a:t>
            </a:r>
            <a:r>
              <a:rPr lang="ru-RU" dirty="0"/>
              <a:t>b) разрабатывая, создавая или продавая продукт или процесс;</a:t>
            </a:r>
          </a:p>
          <a:p>
            <a:pPr lvl="1"/>
            <a:r>
              <a:rPr lang="ru-RU" dirty="0" smtClean="0"/>
              <a:t>(</a:t>
            </a:r>
            <a:r>
              <a:rPr lang="ru-RU" dirty="0"/>
              <a:t>c) создавая или предоставляя услугу, или</a:t>
            </a:r>
          </a:p>
          <a:p>
            <a:pPr lvl="1"/>
            <a:r>
              <a:rPr lang="ru-RU" dirty="0" smtClean="0"/>
              <a:t>(</a:t>
            </a:r>
            <a:r>
              <a:rPr lang="ru-RU" dirty="0"/>
              <a:t>d) используя их в деятельности по стандартизации.</a:t>
            </a:r>
          </a:p>
          <a:p>
            <a:endParaRPr lang="en-GB" dirty="0"/>
          </a:p>
          <a:p>
            <a:endParaRPr lang="en-GB" dirty="0"/>
          </a:p>
        </p:txBody>
      </p:sp>
      <p:pic>
        <p:nvPicPr>
          <p:cNvPr id="4" name="Рисунок 3"/>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0969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a:t>Пути использования</a:t>
            </a:r>
          </a:p>
        </p:txBody>
      </p:sp>
      <p:sp>
        <p:nvSpPr>
          <p:cNvPr id="3" name="Inhaltsplatzhalter 2"/>
          <p:cNvSpPr>
            <a:spLocks noGrp="1"/>
          </p:cNvSpPr>
          <p:nvPr>
            <p:ph idx="1"/>
          </p:nvPr>
        </p:nvSpPr>
        <p:spPr/>
        <p:txBody>
          <a:bodyPr/>
          <a:lstStyle/>
          <a:p>
            <a:pPr marL="0" indent="0">
              <a:buNone/>
            </a:pPr>
            <a:r>
              <a:rPr lang="ru-RU" b="1" dirty="0"/>
              <a:t>Основные способы</a:t>
            </a:r>
          </a:p>
          <a:p>
            <a:pPr marL="0" indent="0">
              <a:buNone/>
            </a:pPr>
            <a:endParaRPr lang="en-GB" dirty="0" smtClean="0"/>
          </a:p>
          <a:p>
            <a:pPr lvl="1"/>
            <a:r>
              <a:rPr lang="ru-RU" dirty="0"/>
              <a:t>Использование для дальнейших исследований</a:t>
            </a:r>
          </a:p>
          <a:p>
            <a:pPr lvl="1"/>
            <a:r>
              <a:rPr lang="ru-RU" dirty="0" smtClean="0"/>
              <a:t>Разработка </a:t>
            </a:r>
            <a:r>
              <a:rPr lang="ru-RU" dirty="0"/>
              <a:t>и продажа собственных продуктов/услуг</a:t>
            </a:r>
          </a:p>
          <a:p>
            <a:pPr lvl="1"/>
            <a:r>
              <a:rPr lang="ru-RU" dirty="0" err="1" smtClean="0"/>
              <a:t>Спиноф</a:t>
            </a:r>
            <a:r>
              <a:rPr lang="ru-RU" dirty="0" smtClean="0"/>
              <a:t> </a:t>
            </a:r>
            <a:r>
              <a:rPr lang="ru-RU" dirty="0"/>
              <a:t>деятельность</a:t>
            </a:r>
          </a:p>
          <a:p>
            <a:pPr lvl="1"/>
            <a:r>
              <a:rPr lang="ru-RU" dirty="0" smtClean="0"/>
              <a:t>Соглашение </a:t>
            </a:r>
            <a:r>
              <a:rPr lang="ru-RU" dirty="0"/>
              <a:t>о сотрудничестве/Совместные предприятия</a:t>
            </a:r>
          </a:p>
          <a:p>
            <a:pPr lvl="1"/>
            <a:r>
              <a:rPr lang="ru-RU" dirty="0" smtClean="0"/>
              <a:t>Продажа </a:t>
            </a:r>
            <a:r>
              <a:rPr lang="ru-RU" dirty="0"/>
              <a:t>прав на ИС/Продажа (IP </a:t>
            </a:r>
            <a:r>
              <a:rPr lang="ru-RU" dirty="0" err="1"/>
              <a:t>based</a:t>
            </a:r>
            <a:r>
              <a:rPr lang="ru-RU" dirty="0"/>
              <a:t>) бизнеса</a:t>
            </a:r>
          </a:p>
          <a:p>
            <a:pPr lvl="1"/>
            <a:r>
              <a:rPr lang="ru-RU" dirty="0" smtClean="0"/>
              <a:t>Лицензирование </a:t>
            </a:r>
            <a:r>
              <a:rPr lang="ru-RU" dirty="0"/>
              <a:t>прав на ИС (</a:t>
            </a:r>
            <a:r>
              <a:rPr lang="ru-RU" dirty="0" err="1"/>
              <a:t>out-licensing</a:t>
            </a:r>
            <a:r>
              <a:rPr lang="ru-RU" dirty="0"/>
              <a:t>)</a:t>
            </a:r>
          </a:p>
          <a:p>
            <a:pPr lvl="1"/>
            <a:r>
              <a:rPr lang="ru-RU" dirty="0" smtClean="0"/>
              <a:t>Деятельность </a:t>
            </a:r>
            <a:r>
              <a:rPr lang="ru-RU" dirty="0"/>
              <a:t>по стандартизации (новые стандарты/существующие методики) </a:t>
            </a:r>
          </a:p>
          <a:p>
            <a:pPr marL="0" indent="0">
              <a:buNone/>
            </a:pPr>
            <a:endParaRPr lang="en-GB" dirty="0" smtClean="0"/>
          </a:p>
          <a:p>
            <a:endParaRPr lang="en-GB" dirty="0"/>
          </a:p>
          <a:p>
            <a:endParaRPr lang="en-GB" dirty="0" smtClean="0"/>
          </a:p>
          <a:p>
            <a:endParaRPr lang="en-GB" dirty="0"/>
          </a:p>
        </p:txBody>
      </p:sp>
      <p:pic>
        <p:nvPicPr>
          <p:cNvPr id="4" name="Рисунок 3"/>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3835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ru-RU" dirty="0"/>
              <a:t>Модели использования</a:t>
            </a:r>
          </a:p>
        </p:txBody>
      </p:sp>
      <p:sp>
        <p:nvSpPr>
          <p:cNvPr id="4" name="Inhaltsplatzhalter 3"/>
          <p:cNvSpPr>
            <a:spLocks noGrp="1"/>
          </p:cNvSpPr>
          <p:nvPr>
            <p:ph idx="1"/>
          </p:nvPr>
        </p:nvSpPr>
        <p:spPr/>
        <p:txBody>
          <a:bodyPr/>
          <a:lstStyle/>
          <a:p>
            <a:r>
              <a:rPr lang="ru-RU" dirty="0"/>
              <a:t>Некоторые способы использования возможны только если результаты проекта были надлежащим образом </a:t>
            </a:r>
            <a:r>
              <a:rPr lang="ru-RU" dirty="0" smtClean="0"/>
              <a:t>защищены</a:t>
            </a:r>
            <a:endParaRPr lang="en-GB" dirty="0" smtClean="0"/>
          </a:p>
          <a:p>
            <a:r>
              <a:rPr lang="ru-RU" dirty="0"/>
              <a:t>Лицензия бесполезна без монополии, которая обеспечивается правами на </a:t>
            </a:r>
            <a:r>
              <a:rPr lang="ru-RU" dirty="0" smtClean="0"/>
              <a:t>ИС</a:t>
            </a:r>
          </a:p>
          <a:p>
            <a:pPr marL="0" indent="0">
              <a:buNone/>
            </a:pPr>
            <a:endParaRPr lang="en-GB" dirty="0" smtClean="0"/>
          </a:p>
          <a:p>
            <a:pPr>
              <a:buFont typeface="Wingdings" panose="05000000000000000000" pitchFamily="2" charset="2"/>
              <a:buChar char="Ø"/>
            </a:pPr>
            <a:r>
              <a:rPr lang="ru-RU" b="1" dirty="0" smtClean="0"/>
              <a:t>Внимание</a:t>
            </a:r>
            <a:r>
              <a:rPr lang="en-GB" b="1" dirty="0" smtClean="0"/>
              <a:t>!</a:t>
            </a:r>
            <a:endParaRPr lang="en-GB" b="1" dirty="0"/>
          </a:p>
          <a:p>
            <a:endParaRPr lang="en-GB" dirty="0"/>
          </a:p>
        </p:txBody>
      </p:sp>
      <p:graphicFrame>
        <p:nvGraphicFramePr>
          <p:cNvPr id="5" name="Diagramm 4"/>
          <p:cNvGraphicFramePr/>
          <p:nvPr>
            <p:extLst>
              <p:ext uri="{D42A27DB-BD31-4B8C-83A1-F6EECF244321}">
                <p14:modId xmlns:p14="http://schemas.microsoft.com/office/powerpoint/2010/main" val="1084025155"/>
              </p:ext>
            </p:extLst>
          </p:nvPr>
        </p:nvGraphicFramePr>
        <p:xfrm>
          <a:off x="6240016" y="1484784"/>
          <a:ext cx="5735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95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ru-RU" dirty="0"/>
              <a:t>Ограничения использования</a:t>
            </a:r>
            <a:endParaRPr lang="en-GB" dirty="0"/>
          </a:p>
        </p:txBody>
      </p:sp>
      <p:sp>
        <p:nvSpPr>
          <p:cNvPr id="4" name="Inhaltsplatzhalter 3"/>
          <p:cNvSpPr>
            <a:spLocks noGrp="1"/>
          </p:cNvSpPr>
          <p:nvPr>
            <p:ph idx="1"/>
          </p:nvPr>
        </p:nvSpPr>
        <p:spPr/>
        <p:txBody>
          <a:bodyPr/>
          <a:lstStyle/>
          <a:p>
            <a:r>
              <a:rPr lang="ru-RU" dirty="0"/>
              <a:t>Статья 30.3 </a:t>
            </a:r>
            <a:r>
              <a:rPr lang="ru-RU" dirty="0" err="1"/>
              <a:t>Грантового</a:t>
            </a:r>
            <a:r>
              <a:rPr lang="ru-RU" dirty="0"/>
              <a:t> соглашения: право ЕС препятствовать трансферу (передаче) или лицензированию за пределы Европейского союза (в </a:t>
            </a:r>
            <a:r>
              <a:rPr lang="ru-RU" dirty="0" smtClean="0"/>
              <a:t>страны </a:t>
            </a:r>
            <a:r>
              <a:rPr lang="ru-RU" dirty="0"/>
              <a:t>не ассоциированные с Н2020)</a:t>
            </a:r>
          </a:p>
          <a:p>
            <a:pPr marL="0" indent="0">
              <a:buNone/>
            </a:pPr>
            <a:endParaRPr lang="en-GB" dirty="0" smtClean="0"/>
          </a:p>
          <a:p>
            <a:pPr>
              <a:buFont typeface="Wingdings" panose="05000000000000000000" pitchFamily="2" charset="2"/>
              <a:buChar char="Ø"/>
            </a:pPr>
            <a:r>
              <a:rPr lang="ru-RU" dirty="0"/>
              <a:t>Требуется </a:t>
            </a:r>
            <a:r>
              <a:rPr lang="ru-RU" dirty="0" smtClean="0"/>
              <a:t>официальное уведомление</a:t>
            </a:r>
            <a:r>
              <a:rPr lang="ru-RU" dirty="0"/>
              <a:t>!</a:t>
            </a:r>
          </a:p>
          <a:p>
            <a:pPr marL="0" indent="0">
              <a:buNone/>
            </a:pPr>
            <a:endParaRPr lang="en-GB" dirty="0" smtClean="0"/>
          </a:p>
          <a:p>
            <a:pPr marL="0" indent="0">
              <a:buNone/>
            </a:pPr>
            <a:endParaRPr lang="en-GB"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94" r="17794"/>
          <a:stretch>
            <a:fillRect/>
          </a:stretch>
        </p:blipFill>
        <p:spPr/>
      </p:pic>
      <p:pic>
        <p:nvPicPr>
          <p:cNvPr id="6" name="Рисунок 5"/>
          <p:cNvPicPr>
            <a:picLocks noChangeAspect="1"/>
          </p:cNvPicPr>
          <p:nvPr/>
        </p:nvPicPr>
        <p:blipFill>
          <a:blip r:embed="rId3"/>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6908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ru-RU" dirty="0" smtClean="0"/>
              <a:t>Публикации</a:t>
            </a:r>
            <a:endParaRPr lang="de-DE" dirty="0"/>
          </a:p>
        </p:txBody>
      </p:sp>
      <p:sp>
        <p:nvSpPr>
          <p:cNvPr id="4" name="Inhaltsplatzhalter 3"/>
          <p:cNvSpPr>
            <a:spLocks noGrp="1"/>
          </p:cNvSpPr>
          <p:nvPr>
            <p:ph idx="1"/>
          </p:nvPr>
        </p:nvSpPr>
        <p:spPr>
          <a:xfrm>
            <a:off x="1981200" y="2348880"/>
            <a:ext cx="4168806" cy="4176464"/>
          </a:xfrm>
        </p:spPr>
        <p:txBody>
          <a:bodyPr/>
          <a:lstStyle/>
          <a:p>
            <a:r>
              <a:rPr lang="ru-RU" sz="1800" dirty="0"/>
              <a:t>Онлайн библиотека</a:t>
            </a:r>
            <a:r>
              <a:rPr lang="en-GB" sz="1800" dirty="0"/>
              <a:t>: </a:t>
            </a:r>
            <a:r>
              <a:rPr lang="ru-RU" sz="1800" dirty="0"/>
              <a:t>фактологические бюллетени</a:t>
            </a:r>
            <a:r>
              <a:rPr lang="en-GB" sz="1800" dirty="0"/>
              <a:t>, </a:t>
            </a:r>
            <a:r>
              <a:rPr lang="ru-RU" sz="1800" dirty="0"/>
              <a:t>тематические исследования</a:t>
            </a:r>
            <a:r>
              <a:rPr lang="en-GB" sz="1800" dirty="0"/>
              <a:t>, </a:t>
            </a:r>
            <a:r>
              <a:rPr lang="ru-RU" sz="1800" dirty="0"/>
              <a:t>руководства по ИС</a:t>
            </a:r>
            <a:r>
              <a:rPr lang="en-GB" sz="1800" dirty="0"/>
              <a:t>, </a:t>
            </a:r>
            <a:r>
              <a:rPr lang="ru-RU" sz="1800" dirty="0"/>
              <a:t>инфографика</a:t>
            </a:r>
            <a:r>
              <a:rPr lang="en-GB" sz="1800" dirty="0"/>
              <a:t>, </a:t>
            </a:r>
            <a:r>
              <a:rPr lang="ru-RU" sz="1800" dirty="0"/>
              <a:t>шаблоны</a:t>
            </a:r>
            <a:r>
              <a:rPr lang="en-GB" sz="1800" dirty="0"/>
              <a:t>, </a:t>
            </a:r>
            <a:r>
              <a:rPr lang="ru-RU" sz="1800" dirty="0"/>
              <a:t>часто задаваемые вопросы</a:t>
            </a:r>
            <a:endParaRPr lang="en-GB" sz="1800" dirty="0"/>
          </a:p>
          <a:p>
            <a:r>
              <a:rPr lang="ru-RU" sz="1800" dirty="0"/>
              <a:t>Специальные издания по ИС</a:t>
            </a:r>
            <a:r>
              <a:rPr lang="en-GB" sz="1800" dirty="0"/>
              <a:t>: </a:t>
            </a:r>
            <a:r>
              <a:rPr lang="ru-RU" sz="1800" dirty="0"/>
              <a:t>информационные подборки</a:t>
            </a:r>
            <a:r>
              <a:rPr lang="en-GB" sz="1800" dirty="0"/>
              <a:t> on “</a:t>
            </a:r>
            <a:r>
              <a:rPr lang="ru-RU" sz="1800" dirty="0"/>
              <a:t>горячим</a:t>
            </a:r>
            <a:r>
              <a:rPr lang="en-GB" sz="1800" dirty="0"/>
              <a:t>” </a:t>
            </a:r>
            <a:r>
              <a:rPr lang="ru-RU" sz="1800" dirty="0"/>
              <a:t>темам ИС</a:t>
            </a:r>
            <a:r>
              <a:rPr lang="en-GB" sz="1800" dirty="0"/>
              <a:t> &amp; </a:t>
            </a:r>
            <a:r>
              <a:rPr lang="ru-RU" sz="1800" dirty="0"/>
              <a:t>инноваций</a:t>
            </a:r>
            <a:endParaRPr lang="en-GB" sz="1800" dirty="0"/>
          </a:p>
          <a:p>
            <a:r>
              <a:rPr lang="ru-RU" sz="1800" dirty="0"/>
              <a:t>Периодическое издание</a:t>
            </a:r>
            <a:r>
              <a:rPr lang="en-GB" sz="1800" dirty="0"/>
              <a:t>: </a:t>
            </a:r>
            <a:r>
              <a:rPr lang="ru-RU" sz="1800" dirty="0"/>
              <a:t>тематический онлайн журнал выходящий 2 раза в год</a:t>
            </a:r>
            <a:endParaRPr lang="en-GB" sz="1800" dirty="0"/>
          </a:p>
          <a:p>
            <a:r>
              <a:rPr lang="ru-RU" sz="1800" dirty="0"/>
              <a:t>Информационный </a:t>
            </a:r>
            <a:r>
              <a:rPr lang="ru-RU" sz="1800" dirty="0" smtClean="0"/>
              <a:t>бюллетень, выходящий </a:t>
            </a:r>
            <a:r>
              <a:rPr lang="ru-RU" sz="1800" dirty="0"/>
              <a:t>2 раза в неделю</a:t>
            </a:r>
            <a:endParaRPr lang="en-GB" sz="1800" dirty="0"/>
          </a:p>
          <a:p>
            <a:pPr marL="0" indent="0">
              <a:buNone/>
            </a:pPr>
            <a:endParaRPr lang="de-DE" dirty="0"/>
          </a:p>
        </p:txBody>
      </p:sp>
      <p:pic>
        <p:nvPicPr>
          <p:cNvPr id="7" name="Bildplatzhalt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9143" r="18393"/>
          <a:stretch/>
        </p:blipFill>
        <p:spPr/>
      </p:pic>
      <p:pic>
        <p:nvPicPr>
          <p:cNvPr id="6" name="Рисунок 5"/>
          <p:cNvPicPr>
            <a:picLocks noChangeAspect="1"/>
          </p:cNvPicPr>
          <p:nvPr/>
        </p:nvPicPr>
        <p:blipFill>
          <a:blip r:embed="rId4"/>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533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a:t>Препятствия:</a:t>
            </a:r>
            <a:br>
              <a:rPr lang="ru-RU" dirty="0"/>
            </a:br>
            <a:endParaRPr lang="en-GB" dirty="0"/>
          </a:p>
        </p:txBody>
      </p:sp>
      <p:sp>
        <p:nvSpPr>
          <p:cNvPr id="3" name="Inhaltsplatzhalter 2"/>
          <p:cNvSpPr>
            <a:spLocks noGrp="1"/>
          </p:cNvSpPr>
          <p:nvPr>
            <p:ph idx="1"/>
          </p:nvPr>
        </p:nvSpPr>
        <p:spPr/>
        <p:txBody>
          <a:bodyPr/>
          <a:lstStyle/>
          <a:p>
            <a:r>
              <a:rPr lang="ru-RU" dirty="0"/>
              <a:t>Есть права на ИС, которые принадлежат конкурентам</a:t>
            </a:r>
            <a:r>
              <a:rPr lang="en-GB" dirty="0" smtClean="0"/>
              <a:t>:</a:t>
            </a:r>
          </a:p>
          <a:p>
            <a:pPr lvl="1">
              <a:buFont typeface="Wingdings" panose="05000000000000000000" pitchFamily="2" charset="2"/>
              <a:buChar char="Ø"/>
            </a:pPr>
            <a:r>
              <a:rPr lang="ru-RU" dirty="0"/>
              <a:t>Будьте умнее: </a:t>
            </a:r>
            <a:r>
              <a:rPr lang="ru-RU" dirty="0" smtClean="0"/>
              <a:t>Ищите</a:t>
            </a:r>
            <a:r>
              <a:rPr lang="en-GB" dirty="0" smtClean="0"/>
              <a:t>!</a:t>
            </a:r>
          </a:p>
          <a:p>
            <a:endParaRPr lang="en-GB" dirty="0"/>
          </a:p>
          <a:p>
            <a:endParaRPr lang="en-GB" dirty="0"/>
          </a:p>
          <a:p>
            <a:endParaRPr lang="en-GB" dirty="0" smtClean="0"/>
          </a:p>
          <a:p>
            <a:r>
              <a:rPr lang="ru-RU" sz="1800" dirty="0"/>
              <a:t>Или просите профессионалов поискать за вас</a:t>
            </a:r>
            <a:r>
              <a:rPr lang="en-GB" sz="1800" dirty="0" smtClean="0"/>
              <a:t>: </a:t>
            </a:r>
          </a:p>
          <a:p>
            <a:pPr lvl="1">
              <a:buFont typeface="Wingdings" panose="05000000000000000000" pitchFamily="2" charset="2"/>
              <a:buChar char="Ø"/>
            </a:pPr>
            <a:r>
              <a:rPr lang="ru-RU" sz="1800" dirty="0"/>
              <a:t>Исследование на патентную чистоту (</a:t>
            </a:r>
            <a:r>
              <a:rPr lang="ru-RU" sz="1800" dirty="0" err="1"/>
              <a:t>Freedom</a:t>
            </a:r>
            <a:r>
              <a:rPr lang="ru-RU" sz="1800" dirty="0"/>
              <a:t> </a:t>
            </a:r>
            <a:r>
              <a:rPr lang="ru-RU" sz="1800" dirty="0" err="1"/>
              <a:t>to</a:t>
            </a:r>
            <a:r>
              <a:rPr lang="ru-RU" sz="1800" dirty="0"/>
              <a:t> </a:t>
            </a:r>
            <a:r>
              <a:rPr lang="ru-RU" sz="1800" dirty="0" err="1"/>
              <a:t>Operate</a:t>
            </a:r>
            <a:r>
              <a:rPr lang="ru-RU" sz="1800" dirty="0"/>
              <a:t> – FTO), может стоить очень дорого, но является </a:t>
            </a:r>
            <a:r>
              <a:rPr lang="ru-RU" sz="1800" dirty="0" smtClean="0"/>
              <a:t>приемлемыми расходами!</a:t>
            </a:r>
            <a:endParaRPr lang="ru-RU" sz="1800" dirty="0"/>
          </a:p>
          <a:p>
            <a:endParaRPr lang="en-GB" dirty="0"/>
          </a:p>
        </p:txBody>
      </p:sp>
      <p:pic>
        <p:nvPicPr>
          <p:cNvPr id="4" name="Picture 3">
            <a:extLst>
              <a:ext uri="{FF2B5EF4-FFF2-40B4-BE49-F238E27FC236}">
                <a16:creationId xmlns:a16="http://schemas.microsoft.com/office/drawing/2014/main" id="{3EFA4ED2-BCF7-4244-98E3-01946CD01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136" y="4304875"/>
            <a:ext cx="1080120" cy="54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a:extLst>
              <a:ext uri="{FF2B5EF4-FFF2-40B4-BE49-F238E27FC236}">
                <a16:creationId xmlns:a16="http://schemas.microsoft.com/office/drawing/2014/main" id="{17A651A6-04EE-4509-8E08-4A88584A8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4188102"/>
            <a:ext cx="1610448" cy="66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a:extLst>
              <a:ext uri="{FF2B5EF4-FFF2-40B4-BE49-F238E27FC236}">
                <a16:creationId xmlns:a16="http://schemas.microsoft.com/office/drawing/2014/main" id="{FBD00367-89CA-49D0-8ADF-C38C60BCA2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00" y="4250883"/>
            <a:ext cx="2592288" cy="51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Bildplatzhalter 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4260" b="14260"/>
          <a:stretch>
            <a:fillRect/>
          </a:stretch>
        </p:blipFill>
        <p:spPr/>
      </p:pic>
      <p:pic>
        <p:nvPicPr>
          <p:cNvPr id="9" name="Рисунок 8"/>
          <p:cNvPicPr>
            <a:picLocks noChangeAspect="1"/>
          </p:cNvPicPr>
          <p:nvPr/>
        </p:nvPicPr>
        <p:blipFill>
          <a:blip r:embed="rId6"/>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9779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Проблемы для малых и средних предприятий</a:t>
            </a:r>
            <a:r>
              <a:rPr lang="en-GB" dirty="0" smtClean="0"/>
              <a:t>:</a:t>
            </a:r>
            <a:endParaRPr lang="en-GB" dirty="0"/>
          </a:p>
        </p:txBody>
      </p:sp>
      <p:sp>
        <p:nvSpPr>
          <p:cNvPr id="3" name="Inhaltsplatzhalter 2"/>
          <p:cNvSpPr>
            <a:spLocks noGrp="1"/>
          </p:cNvSpPr>
          <p:nvPr>
            <p:ph idx="1"/>
          </p:nvPr>
        </p:nvSpPr>
        <p:spPr/>
        <p:txBody>
          <a:bodyPr/>
          <a:lstStyle/>
          <a:p>
            <a:r>
              <a:rPr lang="ru-RU" dirty="0" smtClean="0"/>
              <a:t>Пассивное право</a:t>
            </a:r>
            <a:r>
              <a:rPr lang="en-GB" dirty="0" smtClean="0"/>
              <a:t>:</a:t>
            </a:r>
          </a:p>
          <a:p>
            <a:endParaRPr lang="en-GB" dirty="0" smtClean="0"/>
          </a:p>
          <a:p>
            <a:pPr>
              <a:buFont typeface="Wingdings" panose="05000000000000000000" pitchFamily="2" charset="2"/>
              <a:buChar char="Ø"/>
            </a:pPr>
            <a:r>
              <a:rPr lang="ru-RU" b="1" dirty="0" smtClean="0"/>
              <a:t>Патент ≠ Патентная чистота</a:t>
            </a:r>
            <a:r>
              <a:rPr lang="en-GB" b="1" dirty="0" smtClean="0"/>
              <a:t>!</a:t>
            </a:r>
            <a:endParaRPr lang="en-GB" b="1" dirty="0"/>
          </a:p>
          <a:p>
            <a:endParaRPr lang="de-DE" sz="2000" b="1" dirty="0"/>
          </a:p>
          <a:p>
            <a:r>
              <a:rPr lang="ru-RU" dirty="0"/>
              <a:t>Это подвергает их потенциальному риску нарушения, почти всегда даже не подозревая об этом.</a:t>
            </a:r>
          </a:p>
          <a:p>
            <a:endParaRPr lang="en-GB" dirty="0" smtClean="0"/>
          </a:p>
        </p:txBody>
      </p:sp>
      <p:pic>
        <p:nvPicPr>
          <p:cNvPr id="4" name="Рисунок 3"/>
          <p:cNvPicPr>
            <a:picLocks noChangeAspect="1"/>
          </p:cNvPicPr>
          <p:nvPr/>
        </p:nvPicPr>
        <p:blipFill>
          <a:blip r:embed="rId2"/>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6887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ru-RU" dirty="0"/>
              <a:t>Проблемы для малых и средних предприятий</a:t>
            </a:r>
            <a:r>
              <a:rPr lang="en-GB" dirty="0"/>
              <a:t>:</a:t>
            </a:r>
          </a:p>
        </p:txBody>
      </p:sp>
      <p:sp>
        <p:nvSpPr>
          <p:cNvPr id="10" name="Inhaltsplatzhalter 9"/>
          <p:cNvSpPr>
            <a:spLocks noGrp="1"/>
          </p:cNvSpPr>
          <p:nvPr>
            <p:ph sz="half" idx="13"/>
          </p:nvPr>
        </p:nvSpPr>
        <p:spPr>
          <a:xfrm>
            <a:off x="767408" y="2924944"/>
            <a:ext cx="3893840" cy="2613168"/>
          </a:xfrm>
        </p:spPr>
        <p:txBody>
          <a:bodyPr/>
          <a:lstStyle/>
          <a:p>
            <a:r>
              <a:rPr lang="ru-RU" altLang="de-DE" kern="0" dirty="0" smtClean="0">
                <a:ea typeface="ＭＳ Ｐゴシック" pitchFamily="34" charset="-128"/>
              </a:rPr>
              <a:t>Часто исследователи или МСП не знают какие у них есть варианты</a:t>
            </a:r>
            <a:r>
              <a:rPr lang="en-GB" altLang="de-DE" kern="0" dirty="0" smtClean="0">
                <a:ea typeface="ＭＳ Ｐゴシック" pitchFamily="34" charset="-128"/>
              </a:rPr>
              <a:t>.</a:t>
            </a:r>
          </a:p>
          <a:p>
            <a:pPr marL="0" indent="0">
              <a:buNone/>
            </a:pPr>
            <a:endParaRPr lang="en-GB" altLang="de-DE" kern="0" dirty="0">
              <a:ea typeface="ＭＳ Ｐゴシック" pitchFamily="34" charset="-128"/>
            </a:endParaRPr>
          </a:p>
          <a:p>
            <a:r>
              <a:rPr lang="ru-RU" altLang="de-DE" kern="0" dirty="0">
                <a:ea typeface="ＭＳ Ｐゴシック" pitchFamily="34" charset="-128"/>
              </a:rPr>
              <a:t>Немногие понимают что защита прав на ИС имеет территориальные ограничения.</a:t>
            </a:r>
          </a:p>
          <a:p>
            <a:endParaRPr lang="en-US" altLang="de-DE" kern="0" dirty="0">
              <a:ea typeface="ＭＳ Ｐゴシック" pitchFamily="34" charset="-128"/>
            </a:endParaRPr>
          </a:p>
          <a:p>
            <a:endParaRPr lang="en-GB" dirty="0"/>
          </a:p>
        </p:txBody>
      </p:sp>
      <p:grpSp>
        <p:nvGrpSpPr>
          <p:cNvPr id="9" name="Gruppieren 8"/>
          <p:cNvGrpSpPr/>
          <p:nvPr/>
        </p:nvGrpSpPr>
        <p:grpSpPr>
          <a:xfrm>
            <a:off x="4943872" y="2509252"/>
            <a:ext cx="6792924" cy="3227952"/>
            <a:chOff x="1871700" y="2780927"/>
            <a:chExt cx="8208912" cy="3804016"/>
          </a:xfrm>
        </p:grpSpPr>
        <p:sp>
          <p:nvSpPr>
            <p:cNvPr id="4" name="Abgerundetes Rechteck 8"/>
            <p:cNvSpPr/>
            <p:nvPr/>
          </p:nvSpPr>
          <p:spPr>
            <a:xfrm>
              <a:off x="1871700" y="5085182"/>
              <a:ext cx="3744416" cy="1499761"/>
            </a:xfrm>
            <a:prstGeom prst="roundRect">
              <a:avLst/>
            </a:prstGeom>
            <a:solidFill>
              <a:srgbClr val="65A193">
                <a:alpha val="61000"/>
              </a:srgbClr>
            </a:solidFill>
            <a:ln w="25400" cap="flat" cmpd="sng" algn="ctr">
              <a:solidFill>
                <a:srgbClr val="FFFFFF">
                  <a:lumMod val="50000"/>
                </a:srgbClr>
              </a:solidFill>
              <a:prstDash val="solid"/>
            </a:ln>
            <a:effectLst/>
          </p:spPr>
          <p:txBody>
            <a:bodyPr/>
            <a:lstStyle/>
            <a:p>
              <a:pPr lvl="0" algn="ctr">
                <a:defRPr/>
              </a:pPr>
              <a:r>
                <a:rPr lang="ru-RU" sz="1200" b="1" kern="0" dirty="0">
                  <a:solidFill>
                    <a:srgbClr val="006FB4"/>
                  </a:solidFill>
                  <a:latin typeface="Arial" panose="020B0604020202020204" pitchFamily="34" charset="0"/>
                  <a:cs typeface="Arial" panose="020B0604020202020204" pitchFamily="34" charset="0"/>
                </a:rPr>
                <a:t>Международная регистрация</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6FB4"/>
                </a:solidFill>
                <a:effectLst/>
                <a:uLnTx/>
                <a:uFillTx/>
                <a:latin typeface="Arial" panose="020B0604020202020204" pitchFamily="34" charset="0"/>
                <a:cs typeface="Arial" panose="020B0604020202020204" pitchFamily="34" charset="0"/>
              </a:endParaRPr>
            </a:p>
            <a:p>
              <a:pPr lvl="0">
                <a:defRPr/>
              </a:pPr>
              <a:r>
                <a:rPr lang="ru-RU" sz="1200" kern="0" dirty="0">
                  <a:solidFill>
                    <a:srgbClr val="006FB4"/>
                  </a:solidFill>
                  <a:latin typeface="Arial" panose="020B0604020202020204" pitchFamily="34" charset="0"/>
                  <a:cs typeface="Arial" panose="020B0604020202020204" pitchFamily="34" charset="0"/>
                </a:rPr>
                <a:t>Заполнив международную заявку в своем НПВ, в EPO, EUIPO или ВОИС (WIPO)</a:t>
              </a:r>
            </a:p>
          </p:txBody>
        </p:sp>
        <p:sp>
          <p:nvSpPr>
            <p:cNvPr id="5" name="Abgerundetes Rechteck 6"/>
            <p:cNvSpPr/>
            <p:nvPr/>
          </p:nvSpPr>
          <p:spPr>
            <a:xfrm>
              <a:off x="1871700" y="2780928"/>
              <a:ext cx="3672408" cy="1499762"/>
            </a:xfrm>
            <a:prstGeom prst="roundRect">
              <a:avLst/>
            </a:prstGeom>
            <a:solidFill>
              <a:srgbClr val="FFC000">
                <a:alpha val="62000"/>
              </a:srgbClr>
            </a:solidFill>
            <a:ln w="25400" cap="flat" cmpd="sng" algn="ctr">
              <a:solidFill>
                <a:srgbClr val="FFFFFF">
                  <a:lumMod val="50000"/>
                </a:srgbClr>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200" b="1" kern="0" dirty="0" smtClean="0">
                  <a:solidFill>
                    <a:srgbClr val="006FB4"/>
                  </a:solidFill>
                  <a:latin typeface="Arial" panose="020B0604020202020204" pitchFamily="34" charset="0"/>
                  <a:cs typeface="Arial" panose="020B0604020202020204" pitchFamily="34" charset="0"/>
                </a:rPr>
                <a:t>Национальная регистрация</a:t>
              </a:r>
              <a:endParaRPr kumimoji="0" lang="de-DE" sz="1200" b="1" i="0" u="none" strike="noStrike" kern="0" cap="none" spc="0" normalizeH="0" baseline="0" noProof="0" dirty="0">
                <a:ln>
                  <a:noFill/>
                </a:ln>
                <a:solidFill>
                  <a:srgbClr val="006FB4"/>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006FB4"/>
                </a:solidFill>
                <a:effectLst/>
                <a:uLnTx/>
                <a:uFillTx/>
                <a:latin typeface="Arial" panose="020B0604020202020204" pitchFamily="34" charset="0"/>
                <a:cs typeface="Arial" panose="020B0604020202020204" pitchFamily="34" charset="0"/>
              </a:endParaRPr>
            </a:p>
            <a:p>
              <a:pPr lvl="0">
                <a:defRPr/>
              </a:pPr>
              <a:r>
                <a:rPr lang="ru-RU" sz="1200" kern="0" dirty="0">
                  <a:solidFill>
                    <a:srgbClr val="006FB4"/>
                  </a:solidFill>
                  <a:latin typeface="Arial" panose="020B0604020202020204" pitchFamily="34" charset="0"/>
                  <a:cs typeface="Arial" panose="020B0604020202020204" pitchFamily="34" charset="0"/>
                </a:rPr>
                <a:t>По общему правилу, заявка подается в национальное патентное ведомство (НПВ</a:t>
              </a:r>
              <a:r>
                <a:rPr lang="ru-RU" sz="1200" kern="0" dirty="0" smtClean="0">
                  <a:solidFill>
                    <a:srgbClr val="006FB4"/>
                  </a:solidFill>
                  <a:latin typeface="Arial" panose="020B0604020202020204" pitchFamily="34" charset="0"/>
                  <a:cs typeface="Arial" panose="020B0604020202020204" pitchFamily="34" charset="0"/>
                </a:rPr>
                <a:t>)</a:t>
              </a:r>
              <a:endParaRPr lang="ru-RU" sz="1200" kern="0" dirty="0">
                <a:solidFill>
                  <a:srgbClr val="006FB4"/>
                </a:solidFill>
                <a:latin typeface="Arial" panose="020B0604020202020204" pitchFamily="34" charset="0"/>
                <a:cs typeface="Arial" panose="020B0604020202020204" pitchFamily="34" charset="0"/>
              </a:endParaRPr>
            </a:p>
          </p:txBody>
        </p:sp>
        <p:sp>
          <p:nvSpPr>
            <p:cNvPr id="6" name="Abgerundetes Rechteck 7"/>
            <p:cNvSpPr txBox="1">
              <a:spLocks/>
            </p:cNvSpPr>
            <p:nvPr/>
          </p:nvSpPr>
          <p:spPr bwMode="auto">
            <a:xfrm>
              <a:off x="6192180" y="2780927"/>
              <a:ext cx="3888432" cy="1499762"/>
            </a:xfrm>
            <a:prstGeom prst="roundRect">
              <a:avLst/>
            </a:prstGeom>
            <a:solidFill>
              <a:srgbClr val="AA5C99">
                <a:alpha val="51000"/>
              </a:srgbClr>
            </a:solidFill>
            <a:ln w="25400" cap="flat" cmpd="sng" algn="ctr">
              <a:solidFill>
                <a:srgbClr val="FFFFFF">
                  <a:lumMod val="50000"/>
                </a:srgbClr>
              </a:solidFill>
              <a:prstDash val="solid"/>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1800" i="0">
                  <a:solidFill>
                    <a:schemeClr val="lt1"/>
                  </a:solidFill>
                  <a:latin typeface="+mn-lt"/>
                  <a:ea typeface="+mn-ea"/>
                  <a:cs typeface="+mn-cs"/>
                </a:defRPr>
              </a:lvl1pPr>
              <a:lvl2pPr marL="742950" indent="-285750" algn="l" rtl="0" eaLnBrk="0" fontAlgn="base" hangingPunct="0">
                <a:spcBef>
                  <a:spcPct val="20000"/>
                </a:spcBef>
                <a:spcAft>
                  <a:spcPct val="0"/>
                </a:spcAft>
                <a:buClr>
                  <a:srgbClr val="FFD624"/>
                </a:buClr>
                <a:buFont typeface="Wingdings" pitchFamily="2" charset="2"/>
                <a:buChar char="§"/>
                <a:defRPr sz="1600" b="0">
                  <a:solidFill>
                    <a:schemeClr val="lt1"/>
                  </a:solidFill>
                  <a:latin typeface="+mn-lt"/>
                  <a:ea typeface="+mn-ea"/>
                  <a:cs typeface="+mn-cs"/>
                </a:defRPr>
              </a:lvl2pPr>
              <a:lvl3pPr marL="1143000" indent="-228600" algn="l" rtl="0" eaLnBrk="0" fontAlgn="base" hangingPunct="0">
                <a:spcBef>
                  <a:spcPct val="20000"/>
                </a:spcBef>
                <a:spcAft>
                  <a:spcPct val="0"/>
                </a:spcAft>
                <a:defRPr sz="1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lvl="0" indent="0" algn="ctr" fontAlgn="auto">
                <a:spcBef>
                  <a:spcPts val="0"/>
                </a:spcBef>
                <a:spcAft>
                  <a:spcPts val="0"/>
                </a:spcAft>
                <a:buNone/>
                <a:defRPr/>
              </a:pPr>
              <a:r>
                <a:rPr lang="ru-RU" sz="1200" b="1" kern="0" dirty="0">
                  <a:solidFill>
                    <a:srgbClr val="006FB4"/>
                  </a:solidFill>
                  <a:latin typeface="Arial" panose="020B0604020202020204" pitchFamily="34" charset="0"/>
                  <a:cs typeface="Arial" panose="020B0604020202020204" pitchFamily="34" charset="0"/>
                </a:rPr>
                <a:t>Европейская регистрация</a:t>
              </a:r>
            </a:p>
            <a:p>
              <a:pPr marL="0" marR="0" lvl="0" indent="0" algn="l" defTabSz="914400" rtl="0" eaLnBrk="0" fontAlgn="auto" latinLnBrk="0" hangingPunct="0">
                <a:lnSpc>
                  <a:spcPct val="100000"/>
                </a:lnSpc>
                <a:spcBef>
                  <a:spcPts val="0"/>
                </a:spcBef>
                <a:spcAft>
                  <a:spcPts val="0"/>
                </a:spcAft>
                <a:buClr>
                  <a:srgbClr val="0F5494"/>
                </a:buClr>
                <a:buSzTx/>
                <a:buNone/>
                <a:tabLst/>
                <a:defRPr/>
              </a:pPr>
              <a:endParaRPr kumimoji="0" lang="en-GB" sz="1200" b="0" i="0" u="none" strike="noStrike" kern="0" cap="none" spc="0" normalizeH="0" baseline="0" noProof="0" dirty="0">
                <a:ln>
                  <a:noFill/>
                </a:ln>
                <a:solidFill>
                  <a:srgbClr val="006FB4"/>
                </a:solidFill>
                <a:effectLst/>
                <a:uLnTx/>
                <a:uFillTx/>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ru-RU" sz="1200" kern="0" dirty="0">
                  <a:solidFill>
                    <a:srgbClr val="006FB4"/>
                  </a:solidFill>
                  <a:latin typeface="Arial" panose="020B0604020202020204" pitchFamily="34" charset="0"/>
                  <a:cs typeface="Arial" panose="020B0604020202020204" pitchFamily="34" charset="0"/>
                </a:rPr>
                <a:t>Европейская защита в НПВ, Европейском патентном ведомстве (EPO) или Бюро интеллектуальной собственности ЕС (EUIPO)</a:t>
              </a:r>
            </a:p>
          </p:txBody>
        </p:sp>
        <p:sp>
          <p:nvSpPr>
            <p:cNvPr id="7" name="Abgerundetes Rechteck 7"/>
            <p:cNvSpPr txBox="1">
              <a:spLocks/>
            </p:cNvSpPr>
            <p:nvPr/>
          </p:nvSpPr>
          <p:spPr bwMode="auto">
            <a:xfrm>
              <a:off x="6192180" y="5085182"/>
              <a:ext cx="3816424" cy="1499761"/>
            </a:xfrm>
            <a:prstGeom prst="roundRect">
              <a:avLst/>
            </a:prstGeom>
            <a:solidFill>
              <a:srgbClr val="C00000">
                <a:alpha val="50588"/>
              </a:srgbClr>
            </a:solidFill>
            <a:ln w="25400" cap="flat" cmpd="sng" algn="ctr">
              <a:solidFill>
                <a:srgbClr val="FFFFFF">
                  <a:lumMod val="50000"/>
                </a:srgbClr>
              </a:solidFill>
              <a:prstDash val="solid"/>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1800" i="0">
                  <a:solidFill>
                    <a:schemeClr val="lt1"/>
                  </a:solidFill>
                  <a:latin typeface="+mn-lt"/>
                  <a:ea typeface="+mn-ea"/>
                  <a:cs typeface="+mn-cs"/>
                </a:defRPr>
              </a:lvl1pPr>
              <a:lvl2pPr marL="742950" indent="-285750" algn="l" rtl="0" eaLnBrk="0" fontAlgn="base" hangingPunct="0">
                <a:spcBef>
                  <a:spcPct val="20000"/>
                </a:spcBef>
                <a:spcAft>
                  <a:spcPct val="0"/>
                </a:spcAft>
                <a:buClr>
                  <a:srgbClr val="FFD624"/>
                </a:buClr>
                <a:buFont typeface="Wingdings" pitchFamily="2" charset="2"/>
                <a:buChar char="§"/>
                <a:defRPr sz="1600" b="0">
                  <a:solidFill>
                    <a:schemeClr val="lt1"/>
                  </a:solidFill>
                  <a:latin typeface="+mn-lt"/>
                  <a:ea typeface="+mn-ea"/>
                  <a:cs typeface="+mn-cs"/>
                </a:defRPr>
              </a:lvl2pPr>
              <a:lvl3pPr marL="1143000" indent="-228600" algn="l" rtl="0" eaLnBrk="0" fontAlgn="base" hangingPunct="0">
                <a:spcBef>
                  <a:spcPct val="20000"/>
                </a:spcBef>
                <a:spcAft>
                  <a:spcPct val="0"/>
                </a:spcAft>
                <a:defRPr sz="1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lvl="0" indent="0" algn="ctr" fontAlgn="auto">
                <a:spcBef>
                  <a:spcPts val="0"/>
                </a:spcBef>
                <a:spcAft>
                  <a:spcPts val="0"/>
                </a:spcAft>
                <a:buNone/>
                <a:defRPr/>
              </a:pPr>
              <a:r>
                <a:rPr lang="en-US" sz="1200" b="1" kern="0" dirty="0" err="1">
                  <a:solidFill>
                    <a:srgbClr val="006FB4"/>
                  </a:solidFill>
                  <a:latin typeface="Arial" panose="020B0604020202020204" pitchFamily="34" charset="0"/>
                  <a:cs typeface="Arial" panose="020B0604020202020204" pitchFamily="34" charset="0"/>
                </a:rPr>
                <a:t>Единый</a:t>
              </a:r>
              <a:r>
                <a:rPr lang="en-US" sz="1200" b="1" kern="0" dirty="0">
                  <a:solidFill>
                    <a:srgbClr val="006FB4"/>
                  </a:solidFill>
                  <a:latin typeface="Arial" panose="020B0604020202020204" pitchFamily="34" charset="0"/>
                  <a:cs typeface="Arial" panose="020B0604020202020204" pitchFamily="34" charset="0"/>
                </a:rPr>
                <a:t> </a:t>
              </a:r>
              <a:r>
                <a:rPr lang="en-US" sz="1200" b="1" kern="0" dirty="0" err="1">
                  <a:solidFill>
                    <a:srgbClr val="006FB4"/>
                  </a:solidFill>
                  <a:latin typeface="Arial" panose="020B0604020202020204" pitchFamily="34" charset="0"/>
                  <a:cs typeface="Arial" panose="020B0604020202020204" pitchFamily="34" charset="0"/>
                </a:rPr>
                <a:t>патент</a:t>
              </a:r>
              <a:r>
                <a:rPr lang="en-US" sz="1200" b="1" kern="0" dirty="0">
                  <a:solidFill>
                    <a:srgbClr val="006FB4"/>
                  </a:solidFill>
                  <a:latin typeface="Arial" panose="020B0604020202020204" pitchFamily="34" charset="0"/>
                  <a:cs typeface="Arial" panose="020B0604020202020204" pitchFamily="34" charset="0"/>
                </a:rPr>
                <a:t> ЕС</a:t>
              </a:r>
            </a:p>
            <a:p>
              <a:pPr marL="0" marR="0" lvl="0" indent="0" algn="ctr" defTabSz="914400" rtl="0" eaLnBrk="0" fontAlgn="auto" latinLnBrk="0" hangingPunct="0">
                <a:lnSpc>
                  <a:spcPct val="100000"/>
                </a:lnSpc>
                <a:spcBef>
                  <a:spcPts val="0"/>
                </a:spcBef>
                <a:spcAft>
                  <a:spcPts val="0"/>
                </a:spcAft>
                <a:buClr>
                  <a:srgbClr val="0F5494"/>
                </a:buClr>
                <a:buSzTx/>
                <a:buFont typeface="Arial" pitchFamily="34" charset="0"/>
                <a:buNone/>
                <a:tabLst/>
                <a:defRPr/>
              </a:pPr>
              <a:endParaRPr lang="de-DE" sz="1200" b="1" kern="0" noProof="0" dirty="0" smtClean="0">
                <a:solidFill>
                  <a:srgbClr val="006FB4"/>
                </a:solidFill>
                <a:latin typeface="Arial" panose="020B0604020202020204" pitchFamily="34" charset="0"/>
                <a:cs typeface="Arial" panose="020B0604020202020204" pitchFamily="34" charset="0"/>
              </a:endParaRPr>
            </a:p>
            <a:p>
              <a:pPr marL="0" lvl="0" indent="0" algn="ctr" fontAlgn="auto">
                <a:spcBef>
                  <a:spcPts val="0"/>
                </a:spcBef>
                <a:spcAft>
                  <a:spcPts val="0"/>
                </a:spcAft>
                <a:buNone/>
                <a:defRPr/>
              </a:pPr>
              <a:r>
                <a:rPr lang="en-US" sz="1200" kern="0" dirty="0">
                  <a:solidFill>
                    <a:srgbClr val="006FB4"/>
                  </a:solidFill>
                  <a:latin typeface="Arial" panose="020B0604020202020204" pitchFamily="34" charset="0"/>
                  <a:cs typeface="Arial" panose="020B0604020202020204" pitchFamily="34" charset="0"/>
                </a:rPr>
                <a:t>(European patent with unitary effect)</a:t>
              </a:r>
            </a:p>
            <a:p>
              <a:pPr marL="0" marR="0" lvl="0" indent="0" algn="ctr" defTabSz="914400" rtl="0" eaLnBrk="0" fontAlgn="auto" latinLnBrk="0" hangingPunct="0">
                <a:lnSpc>
                  <a:spcPct val="100000"/>
                </a:lnSpc>
                <a:spcBef>
                  <a:spcPts val="0"/>
                </a:spcBef>
                <a:spcAft>
                  <a:spcPts val="0"/>
                </a:spcAft>
                <a:buClr>
                  <a:srgbClr val="0F5494"/>
                </a:buClr>
                <a:buSzTx/>
                <a:buFont typeface="Arial" pitchFamily="34" charset="0"/>
                <a:buNone/>
                <a:tabLst/>
                <a:defRPr/>
              </a:pPr>
              <a:endParaRPr kumimoji="0" lang="de-DE" sz="18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ctr" defTabSz="914400" rtl="0" eaLnBrk="0" fontAlgn="auto" latinLnBrk="0" hangingPunct="0">
                <a:lnSpc>
                  <a:spcPct val="100000"/>
                </a:lnSpc>
                <a:spcBef>
                  <a:spcPts val="0"/>
                </a:spcBef>
                <a:spcAft>
                  <a:spcPts val="0"/>
                </a:spcAft>
                <a:buClr>
                  <a:srgbClr val="0F5494"/>
                </a:buClr>
                <a:buSzTx/>
                <a:buFont typeface="Arial" pitchFamily="34" charset="0"/>
                <a:buNone/>
                <a:tabLst/>
                <a:defRPr/>
              </a:pPr>
              <a:endParaRPr kumimoji="0" lang="de-DE" sz="1800" b="1" i="0" u="none" strike="noStrike" kern="0" cap="none" spc="0" normalizeH="0" baseline="0" noProof="0" dirty="0">
                <a:ln>
                  <a:noFill/>
                </a:ln>
                <a:solidFill>
                  <a:srgbClr val="000000"/>
                </a:solidFill>
                <a:effectLst/>
                <a:uLnTx/>
                <a:uFillTx/>
                <a:latin typeface="Verdana"/>
                <a:ea typeface="+mn-ea"/>
                <a:cs typeface="+mn-cs"/>
              </a:endParaRPr>
            </a:p>
          </p:txBody>
        </p:sp>
        <p:pic>
          <p:nvPicPr>
            <p:cNvPr id="8" name="Picture 3" descr="C:\Users\michele\Desktop\flat-212688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9749" y="4034533"/>
              <a:ext cx="1447131" cy="131045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Рисунок 13"/>
          <p:cNvPicPr>
            <a:picLocks noChangeAspect="1"/>
          </p:cNvPicPr>
          <p:nvPr/>
        </p:nvPicPr>
        <p:blipFill>
          <a:blip r:embed="rId3"/>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8397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6FB4"/>
                </a:solidFill>
              </a:rPr>
              <a:t>Sample </a:t>
            </a:r>
            <a:r>
              <a:rPr lang="de-DE" dirty="0" err="1" smtClean="0">
                <a:solidFill>
                  <a:srgbClr val="006FB4"/>
                </a:solidFill>
              </a:rPr>
              <a:t>Questions</a:t>
            </a:r>
            <a:r>
              <a:rPr lang="de-DE" dirty="0" smtClean="0">
                <a:solidFill>
                  <a:srgbClr val="006FB4"/>
                </a:solidFill>
              </a:rPr>
              <a:t> </a:t>
            </a:r>
            <a:r>
              <a:rPr lang="de-DE" dirty="0" err="1"/>
              <a:t>S</a:t>
            </a:r>
            <a:r>
              <a:rPr lang="de-DE" dirty="0" err="1" smtClean="0">
                <a:solidFill>
                  <a:srgbClr val="006FB4"/>
                </a:solidFill>
              </a:rPr>
              <a:t>ent</a:t>
            </a:r>
            <a:r>
              <a:rPr lang="de-DE" dirty="0" smtClean="0">
                <a:solidFill>
                  <a:srgbClr val="006FB4"/>
                </a:solidFill>
              </a:rPr>
              <a:t> </a:t>
            </a:r>
            <a:r>
              <a:rPr lang="de-DE" dirty="0">
                <a:solidFill>
                  <a:srgbClr val="006FB4"/>
                </a:solidFill>
              </a:rPr>
              <a:t>to Helpline</a:t>
            </a:r>
            <a:endParaRPr lang="en-US" dirty="0">
              <a:solidFill>
                <a:srgbClr val="006FB4"/>
              </a:solidFill>
            </a:endParaRPr>
          </a:p>
        </p:txBody>
      </p:sp>
      <p:sp>
        <p:nvSpPr>
          <p:cNvPr id="3" name="Inhaltsplatzhalter 2"/>
          <p:cNvSpPr>
            <a:spLocks noGrp="1"/>
          </p:cNvSpPr>
          <p:nvPr>
            <p:ph idx="1"/>
          </p:nvPr>
        </p:nvSpPr>
        <p:spPr/>
        <p:txBody>
          <a:bodyPr/>
          <a:lstStyle/>
          <a:p>
            <a:r>
              <a:rPr lang="en-US" sz="1400" dirty="0">
                <a:solidFill>
                  <a:srgbClr val="006FB4"/>
                </a:solidFill>
              </a:rPr>
              <a:t>Questions sent by </a:t>
            </a:r>
            <a:r>
              <a:rPr lang="en-US" sz="1400" b="1" dirty="0">
                <a:solidFill>
                  <a:srgbClr val="006FB4"/>
                </a:solidFill>
              </a:rPr>
              <a:t>beneficiaries</a:t>
            </a:r>
            <a:r>
              <a:rPr lang="en-US" sz="1400" dirty="0">
                <a:solidFill>
                  <a:srgbClr val="006FB4"/>
                </a:solidFill>
              </a:rPr>
              <a:t> of MSCA actions (formerly Marie Curie):</a:t>
            </a:r>
          </a:p>
          <a:p>
            <a:pPr lvl="1">
              <a:buFont typeface="Wingdings" panose="05000000000000000000" pitchFamily="2" charset="2"/>
              <a:buChar char="q"/>
            </a:pPr>
            <a:r>
              <a:rPr lang="en-US" sz="1400" dirty="0">
                <a:solidFill>
                  <a:srgbClr val="006FB4"/>
                </a:solidFill>
              </a:rPr>
              <a:t>Who owns the results generated during the </a:t>
            </a:r>
            <a:r>
              <a:rPr lang="en-US" sz="1400" dirty="0" err="1">
                <a:solidFill>
                  <a:srgbClr val="006FB4"/>
                </a:solidFill>
              </a:rPr>
              <a:t>secondment</a:t>
            </a:r>
            <a:r>
              <a:rPr lang="en-US" sz="1400" dirty="0">
                <a:solidFill>
                  <a:srgbClr val="006FB4"/>
                </a:solidFill>
              </a:rPr>
              <a:t> period?</a:t>
            </a:r>
          </a:p>
          <a:p>
            <a:pPr lvl="1">
              <a:buFont typeface="Wingdings" panose="05000000000000000000" pitchFamily="2" charset="2"/>
              <a:buChar char="q"/>
            </a:pPr>
            <a:r>
              <a:rPr lang="en-US" sz="1400" dirty="0">
                <a:solidFill>
                  <a:srgbClr val="006FB4"/>
                </a:solidFill>
              </a:rPr>
              <a:t>Our associated partner (a University located in the US) is requesting to be assigned all patent rights generated during the researcher’s </a:t>
            </a:r>
            <a:r>
              <a:rPr lang="en-US" sz="1400" dirty="0" err="1">
                <a:solidFill>
                  <a:srgbClr val="006FB4"/>
                </a:solidFill>
              </a:rPr>
              <a:t>secondment</a:t>
            </a:r>
            <a:r>
              <a:rPr lang="en-US" sz="1400" dirty="0">
                <a:solidFill>
                  <a:srgbClr val="006FB4"/>
                </a:solidFill>
              </a:rPr>
              <a:t> period. What can we do? </a:t>
            </a:r>
          </a:p>
          <a:p>
            <a:pPr lvl="1">
              <a:buFont typeface="Wingdings" panose="05000000000000000000" pitchFamily="2" charset="2"/>
              <a:buChar char="q"/>
            </a:pPr>
            <a:r>
              <a:rPr lang="en-US" sz="1400" dirty="0">
                <a:solidFill>
                  <a:srgbClr val="006FB4"/>
                </a:solidFill>
              </a:rPr>
              <a:t>Is the IP policy of our associated partner compatible with our obligations under the Grant Agreement? </a:t>
            </a:r>
          </a:p>
          <a:p>
            <a:pPr lvl="1">
              <a:buFont typeface="Wingdings" panose="05000000000000000000" pitchFamily="2" charset="2"/>
              <a:buChar char="q"/>
            </a:pPr>
            <a:r>
              <a:rPr lang="en-US" sz="1400" dirty="0">
                <a:solidFill>
                  <a:srgbClr val="006FB4"/>
                </a:solidFill>
              </a:rPr>
              <a:t>Can we reach an agreement transferring part of the results to our associated partner if this partner is located outside the EU?</a:t>
            </a:r>
          </a:p>
          <a:p>
            <a:pPr marL="457200" lvl="1" indent="0">
              <a:buNone/>
            </a:pPr>
            <a:endParaRPr lang="en-US" sz="1400" dirty="0">
              <a:solidFill>
                <a:srgbClr val="006FB4"/>
              </a:solidFill>
            </a:endParaRPr>
          </a:p>
          <a:p>
            <a:r>
              <a:rPr lang="en-US" sz="1400" dirty="0">
                <a:solidFill>
                  <a:srgbClr val="006FB4"/>
                </a:solidFill>
              </a:rPr>
              <a:t>Questions sent by </a:t>
            </a:r>
            <a:r>
              <a:rPr lang="en-US" sz="1400" b="1" dirty="0">
                <a:solidFill>
                  <a:srgbClr val="006FB4"/>
                </a:solidFill>
              </a:rPr>
              <a:t>partner </a:t>
            </a:r>
            <a:r>
              <a:rPr lang="en-US" sz="1400" b="1" dirty="0" err="1">
                <a:solidFill>
                  <a:srgbClr val="006FB4"/>
                </a:solidFill>
              </a:rPr>
              <a:t>organisations</a:t>
            </a:r>
            <a:r>
              <a:rPr lang="en-US" sz="1400" dirty="0">
                <a:solidFill>
                  <a:srgbClr val="006FB4"/>
                </a:solidFill>
              </a:rPr>
              <a:t>:</a:t>
            </a:r>
          </a:p>
          <a:p>
            <a:pPr lvl="1">
              <a:buFont typeface="Wingdings" panose="05000000000000000000" pitchFamily="2" charset="2"/>
              <a:buChar char="q"/>
            </a:pPr>
            <a:r>
              <a:rPr lang="en-US" sz="1400" dirty="0">
                <a:solidFill>
                  <a:srgbClr val="006FB4"/>
                </a:solidFill>
              </a:rPr>
              <a:t>We have been contacted to become involved in an MSCA action as an partner </a:t>
            </a:r>
            <a:r>
              <a:rPr lang="en-US" sz="1400" dirty="0" err="1">
                <a:solidFill>
                  <a:srgbClr val="006FB4"/>
                </a:solidFill>
              </a:rPr>
              <a:t>organisation</a:t>
            </a:r>
            <a:r>
              <a:rPr lang="en-US" sz="1400" dirty="0">
                <a:solidFill>
                  <a:srgbClr val="006FB4"/>
                </a:solidFill>
              </a:rPr>
              <a:t>. Will we have any rights over the results?</a:t>
            </a:r>
            <a:br>
              <a:rPr lang="en-US" sz="1400" dirty="0">
                <a:solidFill>
                  <a:srgbClr val="006FB4"/>
                </a:solidFill>
              </a:rPr>
            </a:br>
            <a:endParaRPr lang="en-US" sz="1400" dirty="0">
              <a:solidFill>
                <a:srgbClr val="006FB4"/>
              </a:solidFill>
            </a:endParaRPr>
          </a:p>
          <a:p>
            <a:r>
              <a:rPr lang="en-US" sz="1400" dirty="0">
                <a:solidFill>
                  <a:srgbClr val="006FB4"/>
                </a:solidFill>
              </a:rPr>
              <a:t>Questions sent by </a:t>
            </a:r>
            <a:r>
              <a:rPr lang="en-US" sz="1400" b="1" dirty="0">
                <a:solidFill>
                  <a:srgbClr val="006FB4"/>
                </a:solidFill>
              </a:rPr>
              <a:t>researchers</a:t>
            </a:r>
            <a:r>
              <a:rPr lang="en-US" sz="1400" dirty="0">
                <a:solidFill>
                  <a:srgbClr val="006FB4"/>
                </a:solidFill>
              </a:rPr>
              <a:t>:</a:t>
            </a:r>
          </a:p>
          <a:p>
            <a:pPr lvl="1">
              <a:buFont typeface="Wingdings" panose="05000000000000000000" pitchFamily="2" charset="2"/>
              <a:buChar char="q"/>
            </a:pPr>
            <a:r>
              <a:rPr lang="en-US" sz="1400" dirty="0">
                <a:solidFill>
                  <a:srgbClr val="006FB4"/>
                </a:solidFill>
              </a:rPr>
              <a:t>As a researcher, how can I be sure to have rights to exploit the results of my research at the end of the fellowship?</a:t>
            </a:r>
          </a:p>
          <a:p>
            <a:pPr lvl="1">
              <a:buFont typeface="Wingdings" panose="05000000000000000000" pitchFamily="2" charset="2"/>
              <a:buChar char="q"/>
            </a:pPr>
            <a:endParaRPr lang="en-US" sz="1400" dirty="0"/>
          </a:p>
        </p:txBody>
      </p:sp>
      <p:pic>
        <p:nvPicPr>
          <p:cNvPr id="4" name="Рисунок 3"/>
          <p:cNvPicPr>
            <a:picLocks noChangeAspect="1"/>
          </p:cNvPicPr>
          <p:nvPr/>
        </p:nvPicPr>
        <p:blipFill>
          <a:blip r:embed="rId3"/>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0720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8040216" y="3202118"/>
            <a:ext cx="3557001" cy="177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ru-RU" dirty="0" smtClean="0"/>
              <a:t>Обучение</a:t>
            </a:r>
            <a:r>
              <a:rPr lang="de-DE" dirty="0"/>
              <a:t/>
            </a:r>
            <a:br>
              <a:rPr lang="de-DE" dirty="0"/>
            </a:br>
            <a:endParaRPr lang="de-DE" dirty="0"/>
          </a:p>
        </p:txBody>
      </p:sp>
      <p:sp>
        <p:nvSpPr>
          <p:cNvPr id="3" name="Inhaltsplatzhalter 2"/>
          <p:cNvSpPr>
            <a:spLocks noGrp="1"/>
          </p:cNvSpPr>
          <p:nvPr>
            <p:ph idx="1"/>
          </p:nvPr>
        </p:nvSpPr>
        <p:spPr>
          <a:xfrm>
            <a:off x="609600" y="2636912"/>
            <a:ext cx="10454952" cy="3633788"/>
          </a:xfrm>
        </p:spPr>
        <p:txBody>
          <a:bodyPr/>
          <a:lstStyle/>
          <a:p>
            <a:r>
              <a:rPr lang="ru-RU" sz="1600" dirty="0"/>
              <a:t>Учебные мероприятия по ИС и инновациям, посвященные потребностям молодых исследователей, могут / должны быть включены в вашу программу по наращиванию потенциала</a:t>
            </a:r>
            <a:endParaRPr lang="de-DE" sz="1600" dirty="0">
              <a:solidFill>
                <a:srgbClr val="006FB4"/>
              </a:solidFill>
            </a:endParaRPr>
          </a:p>
          <a:p>
            <a:r>
              <a:rPr lang="ru-RU" sz="1600" dirty="0" smtClean="0">
                <a:solidFill>
                  <a:srgbClr val="006FB4"/>
                </a:solidFill>
              </a:rPr>
              <a:t>Свяжитесь с нами</a:t>
            </a:r>
            <a:endParaRPr lang="ru-RU" sz="1600" dirty="0"/>
          </a:p>
          <a:p>
            <a:pPr marL="0" indent="0">
              <a:buNone/>
            </a:pPr>
            <a:r>
              <a:rPr lang="ru-RU" sz="1600" dirty="0"/>
              <a:t> </a:t>
            </a:r>
            <a:r>
              <a:rPr lang="ru-RU" sz="1600" dirty="0" smtClean="0"/>
              <a:t>     помощь в управлении ИС и инновациями</a:t>
            </a:r>
            <a:endParaRPr lang="ru-RU" sz="1600" dirty="0"/>
          </a:p>
          <a:p>
            <a:pPr marL="0" indent="0">
              <a:buNone/>
            </a:pPr>
            <a:r>
              <a:rPr lang="ru-RU" sz="1600" dirty="0" smtClean="0"/>
              <a:t>      соответствующее </a:t>
            </a:r>
            <a:r>
              <a:rPr lang="ru-RU" sz="1600" dirty="0"/>
              <a:t>обучение и наращивание потенциала</a:t>
            </a:r>
          </a:p>
          <a:p>
            <a:pPr marL="0" indent="0">
              <a:buNone/>
            </a:pPr>
            <a:r>
              <a:rPr lang="de-DE" sz="1600" dirty="0" smtClean="0">
                <a:solidFill>
                  <a:srgbClr val="006FB4"/>
                </a:solidFill>
              </a:rPr>
              <a:t>      </a:t>
            </a:r>
            <a:r>
              <a:rPr lang="ru-RU" sz="1600" dirty="0"/>
              <a:t>программы / мероприятия</a:t>
            </a:r>
            <a:r>
              <a:rPr lang="de-DE" sz="1600" dirty="0" smtClean="0">
                <a:solidFill>
                  <a:srgbClr val="006FB4"/>
                </a:solidFill>
              </a:rPr>
              <a:t> </a:t>
            </a:r>
            <a:endParaRPr lang="de-DE" sz="1600" dirty="0">
              <a:solidFill>
                <a:srgbClr val="006FB4"/>
              </a:solidFill>
            </a:endParaRPr>
          </a:p>
          <a:p>
            <a:endParaRPr lang="ru-RU" sz="1600" dirty="0" smtClean="0">
              <a:solidFill>
                <a:srgbClr val="006FB4"/>
              </a:solidFill>
            </a:endParaRPr>
          </a:p>
          <a:p>
            <a:endParaRPr lang="de-DE" sz="1600" dirty="0">
              <a:solidFill>
                <a:srgbClr val="006FB4"/>
              </a:solidFill>
            </a:endParaRPr>
          </a:p>
          <a:p>
            <a:r>
              <a:rPr lang="de-DE" sz="1600" dirty="0" smtClean="0">
                <a:solidFill>
                  <a:srgbClr val="006FB4"/>
                </a:solidFill>
              </a:rPr>
              <a:t>2017/2018: </a:t>
            </a:r>
            <a:r>
              <a:rPr lang="de-DE" sz="1600" dirty="0">
                <a:solidFill>
                  <a:srgbClr val="006FB4"/>
                </a:solidFill>
              </a:rPr>
              <a:t>&gt; 5,500 </a:t>
            </a:r>
            <a:r>
              <a:rPr lang="ru-RU" sz="1600" dirty="0" smtClean="0"/>
              <a:t>исследователей</a:t>
            </a:r>
            <a:r>
              <a:rPr lang="de-DE" sz="1600" dirty="0" smtClean="0">
                <a:solidFill>
                  <a:srgbClr val="006FB4"/>
                </a:solidFill>
              </a:rPr>
              <a:t>, </a:t>
            </a:r>
            <a:r>
              <a:rPr lang="ru-RU" sz="1600" dirty="0" smtClean="0">
                <a:solidFill>
                  <a:srgbClr val="006FB4"/>
                </a:solidFill>
              </a:rPr>
              <a:t>МСП, менеджеров приняли участие в наших учебных программах</a:t>
            </a:r>
            <a:endParaRPr lang="de-DE" sz="1600" dirty="0">
              <a:solidFill>
                <a:srgbClr val="006FB4"/>
              </a:solidFill>
            </a:endParaRPr>
          </a:p>
          <a:p>
            <a:r>
              <a:rPr lang="ru-RU" sz="1600" dirty="0"/>
              <a:t>Доступ к сети экспертов высокого уровня (например, ЕПВ, патентные поверенные, менеджеры лицензий</a:t>
            </a:r>
            <a:r>
              <a:rPr lang="de-DE" sz="1600" dirty="0" smtClean="0">
                <a:solidFill>
                  <a:srgbClr val="006FB4"/>
                </a:solidFill>
              </a:rPr>
              <a:t>)</a:t>
            </a:r>
            <a:endParaRPr lang="de-DE" sz="1600" dirty="0">
              <a:solidFill>
                <a:srgbClr val="006FB4"/>
              </a:solidFill>
            </a:endParaRPr>
          </a:p>
          <a:p>
            <a:endParaRPr lang="de-DE" sz="1600" dirty="0"/>
          </a:p>
          <a:p>
            <a:endParaRPr lang="de-DE" sz="1600" dirty="0"/>
          </a:p>
        </p:txBody>
      </p:sp>
      <p:pic>
        <p:nvPicPr>
          <p:cNvPr id="5" name="Рисунок 4"/>
          <p:cNvPicPr>
            <a:picLocks noChangeAspect="1"/>
          </p:cNvPicPr>
          <p:nvPr/>
        </p:nvPicPr>
        <p:blipFill>
          <a:blip r:embed="rId3"/>
          <a:stretch>
            <a:fillRect/>
          </a:stretch>
        </p:blipFill>
        <p:spPr>
          <a:xfrm>
            <a:off x="5450414" y="249265"/>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651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794" r="17794"/>
          <a:stretch>
            <a:fillRect/>
          </a:stretch>
        </p:blipFill>
        <p:spPr>
          <a:xfrm>
            <a:off x="6849150" y="973710"/>
            <a:ext cx="5342850" cy="5884290"/>
          </a:xfrm>
        </p:spPr>
      </p:pic>
      <p:sp>
        <p:nvSpPr>
          <p:cNvPr id="2" name="Titel 1"/>
          <p:cNvSpPr>
            <a:spLocks noGrp="1"/>
          </p:cNvSpPr>
          <p:nvPr>
            <p:ph type="title"/>
          </p:nvPr>
        </p:nvSpPr>
        <p:spPr/>
        <p:txBody>
          <a:bodyPr/>
          <a:lstStyle/>
          <a:p>
            <a:r>
              <a:rPr lang="ru-RU" dirty="0" smtClean="0"/>
              <a:t>Контакты</a:t>
            </a:r>
            <a:r>
              <a:rPr lang="en-GB" dirty="0" smtClean="0"/>
              <a:t>:</a:t>
            </a:r>
            <a:endParaRPr lang="de-DE" dirty="0"/>
          </a:p>
        </p:txBody>
      </p:sp>
      <p:sp>
        <p:nvSpPr>
          <p:cNvPr id="3" name="Inhaltsplatzhalter 2"/>
          <p:cNvSpPr>
            <a:spLocks noGrp="1"/>
          </p:cNvSpPr>
          <p:nvPr>
            <p:ph idx="1"/>
          </p:nvPr>
        </p:nvSpPr>
        <p:spPr/>
        <p:txBody>
          <a:bodyPr/>
          <a:lstStyle/>
          <a:p>
            <a:r>
              <a:rPr lang="de-DE" dirty="0"/>
              <a:t>www.iprhelpdesk.eu</a:t>
            </a:r>
          </a:p>
          <a:p>
            <a:endParaRPr lang="de-DE" dirty="0"/>
          </a:p>
          <a:p>
            <a:r>
              <a:rPr lang="de-DE" smtClean="0"/>
              <a:t>training@iprhelpdesk.eu</a:t>
            </a:r>
            <a:endParaRPr lang="de-DE" dirty="0"/>
          </a:p>
          <a:p>
            <a:endParaRPr lang="de-DE" dirty="0"/>
          </a:p>
          <a:p>
            <a:r>
              <a:rPr lang="de-DE" dirty="0"/>
              <a:t>Twitter </a:t>
            </a:r>
            <a:r>
              <a:rPr lang="de-DE" dirty="0">
                <a:solidFill>
                  <a:srgbClr val="FABB21"/>
                </a:solidFill>
              </a:rPr>
              <a:t>@</a:t>
            </a:r>
            <a:r>
              <a:rPr lang="de-DE" dirty="0" err="1">
                <a:solidFill>
                  <a:srgbClr val="FABB21"/>
                </a:solidFill>
              </a:rPr>
              <a:t>iprhelpdesk</a:t>
            </a:r>
            <a:endParaRPr lang="de-DE" dirty="0">
              <a:solidFill>
                <a:srgbClr val="FABB21"/>
              </a:solidFill>
            </a:endParaRPr>
          </a:p>
          <a:p>
            <a:endParaRPr lang="de-DE" dirty="0"/>
          </a:p>
          <a:p>
            <a:r>
              <a:rPr lang="de-DE" dirty="0"/>
              <a:t>LinkedIn </a:t>
            </a:r>
            <a:r>
              <a:rPr lang="de-DE" dirty="0">
                <a:solidFill>
                  <a:srgbClr val="FABB21"/>
                </a:solidFill>
              </a:rPr>
              <a:t>/</a:t>
            </a:r>
            <a:r>
              <a:rPr lang="de-DE" dirty="0" err="1">
                <a:solidFill>
                  <a:srgbClr val="FABB21"/>
                </a:solidFill>
              </a:rPr>
              <a:t>european</a:t>
            </a:r>
            <a:r>
              <a:rPr lang="de-DE" dirty="0">
                <a:solidFill>
                  <a:srgbClr val="FABB21"/>
                </a:solidFill>
              </a:rPr>
              <a:t>-</a:t>
            </a:r>
            <a:r>
              <a:rPr lang="de-DE" dirty="0" err="1">
                <a:solidFill>
                  <a:srgbClr val="FABB21"/>
                </a:solidFill>
              </a:rPr>
              <a:t>ipr</a:t>
            </a:r>
            <a:r>
              <a:rPr lang="de-DE" dirty="0">
                <a:solidFill>
                  <a:srgbClr val="FABB21"/>
                </a:solidFill>
              </a:rPr>
              <a:t>-helpdesk</a:t>
            </a:r>
          </a:p>
          <a:p>
            <a:endParaRPr lang="de-DE" dirty="0"/>
          </a:p>
        </p:txBody>
      </p:sp>
      <p:pic>
        <p:nvPicPr>
          <p:cNvPr id="8" name="Рисунок 7"/>
          <p:cNvPicPr>
            <a:picLocks noChangeAspect="1"/>
          </p:cNvPicPr>
          <p:nvPr/>
        </p:nvPicPr>
        <p:blipFill>
          <a:blip r:embed="rId4"/>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164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992313" y="1556276"/>
            <a:ext cx="8229600" cy="936625"/>
          </a:xfrm>
        </p:spPr>
        <p:txBody>
          <a:bodyPr/>
          <a:lstStyle/>
          <a:p>
            <a:pPr lvl="0" fontAlgn="base">
              <a:spcAft>
                <a:spcPct val="0"/>
              </a:spcAft>
            </a:pPr>
            <a:r>
              <a:rPr lang="ru-RU" dirty="0" smtClean="0"/>
              <a:t>Спасибо</a:t>
            </a:r>
            <a:r>
              <a:rPr lang="de-DE" dirty="0" smtClean="0"/>
              <a:t> !</a:t>
            </a:r>
            <a:r>
              <a:rPr lang="ru-RU" dirty="0" smtClean="0"/>
              <a:t/>
            </a:r>
            <a:br>
              <a:rPr lang="ru-RU" dirty="0" smtClean="0"/>
            </a:br>
            <a:r>
              <a:rPr lang="ru-RU" dirty="0" smtClean="0"/>
              <a:t/>
            </a:r>
            <a:br>
              <a:rPr lang="ru-RU" dirty="0" smtClean="0"/>
            </a:br>
            <a:r>
              <a:rPr lang="ru-RU" altLang="ru-RU" sz="1600" i="1" dirty="0">
                <a:ea typeface="+mn-ea"/>
                <a:cs typeface="+mn-cs"/>
              </a:rPr>
              <a:t>А.А. Успенский</a:t>
            </a:r>
            <a:br>
              <a:rPr lang="ru-RU" altLang="ru-RU" sz="1600" i="1" dirty="0">
                <a:ea typeface="+mn-ea"/>
                <a:cs typeface="+mn-cs"/>
              </a:rPr>
            </a:br>
            <a:r>
              <a:rPr lang="ru-RU" altLang="ru-RU" sz="1600" i="1" dirty="0">
                <a:ea typeface="+mn-ea"/>
                <a:cs typeface="+mn-cs"/>
              </a:rPr>
              <a:t>Республиканский центр трансфера технологий</a:t>
            </a:r>
            <a:br>
              <a:rPr lang="ru-RU" altLang="ru-RU" sz="1600" i="1" dirty="0">
                <a:ea typeface="+mn-ea"/>
                <a:cs typeface="+mn-cs"/>
              </a:rPr>
            </a:br>
            <a:r>
              <a:rPr lang="en-US" altLang="ru-RU" sz="1600" i="1" dirty="0">
                <a:ea typeface="+mn-ea"/>
                <a:cs typeface="+mn-cs"/>
              </a:rPr>
              <a:t>Consortium coordinator of the COSME project</a:t>
            </a:r>
            <a:r>
              <a:rPr lang="ru-RU" altLang="ru-RU" sz="1600" i="1" dirty="0">
                <a:ea typeface="+mn-ea"/>
                <a:cs typeface="+mn-cs"/>
              </a:rPr>
              <a:t> </a:t>
            </a:r>
            <a:r>
              <a:rPr lang="en-US" altLang="ru-RU" sz="1600" i="1" dirty="0">
                <a:ea typeface="+mn-ea"/>
                <a:cs typeface="+mn-cs"/>
              </a:rPr>
              <a:t>"Enterprise Europe Network Belarus"</a:t>
            </a:r>
            <a:br>
              <a:rPr lang="en-US" altLang="ru-RU" sz="1600" i="1" dirty="0">
                <a:ea typeface="+mn-ea"/>
                <a:cs typeface="+mn-cs"/>
              </a:rPr>
            </a:br>
            <a:r>
              <a:rPr lang="en-US" altLang="ru-RU" sz="1600" i="1" dirty="0">
                <a:ea typeface="+mn-ea"/>
                <a:cs typeface="+mn-cs"/>
              </a:rPr>
              <a:t>European IP Helpdesk Ambassador in Belarus</a:t>
            </a:r>
            <a:r>
              <a:rPr lang="ru-RU" altLang="ru-RU" sz="1600" i="1" dirty="0">
                <a:ea typeface="+mn-ea"/>
                <a:cs typeface="+mn-cs"/>
              </a:rPr>
              <a:t/>
            </a:r>
            <a:br>
              <a:rPr lang="ru-RU" altLang="ru-RU" sz="1600" i="1" dirty="0">
                <a:ea typeface="+mn-ea"/>
                <a:cs typeface="+mn-cs"/>
              </a:rPr>
            </a:br>
            <a:r>
              <a:rPr lang="ru-RU" altLang="ru-RU" sz="1600" i="1" dirty="0">
                <a:ea typeface="+mn-ea"/>
                <a:cs typeface="+mn-cs"/>
              </a:rPr>
              <a:t/>
            </a:r>
            <a:br>
              <a:rPr lang="ru-RU" altLang="ru-RU" sz="1600" i="1" dirty="0">
                <a:ea typeface="+mn-ea"/>
                <a:cs typeface="+mn-cs"/>
              </a:rPr>
            </a:br>
            <a:r>
              <a:rPr lang="ru-RU" altLang="ru-RU" sz="1600" i="1" dirty="0" smtClean="0">
                <a:ea typeface="+mn-ea"/>
                <a:cs typeface="+mn-cs"/>
              </a:rPr>
              <a:t>Минск, Республика Беларусь</a:t>
            </a:r>
            <a:r>
              <a:rPr lang="ru-RU" altLang="ru-RU" sz="1600" i="1" dirty="0">
                <a:ea typeface="+mn-ea"/>
                <a:cs typeface="+mn-cs"/>
              </a:rPr>
              <a:t/>
            </a:r>
            <a:br>
              <a:rPr lang="ru-RU" altLang="ru-RU" sz="1600" i="1" dirty="0">
                <a:ea typeface="+mn-ea"/>
                <a:cs typeface="+mn-cs"/>
              </a:rPr>
            </a:br>
            <a:r>
              <a:rPr lang="ru-RU" altLang="ru-RU" sz="1600" i="1" dirty="0">
                <a:ea typeface="+mn-ea"/>
                <a:cs typeface="+mn-cs"/>
              </a:rPr>
              <a:t>Тел./факс: (+375-17) 284-14-99</a:t>
            </a:r>
            <a:br>
              <a:rPr lang="ru-RU" altLang="ru-RU" sz="1600" i="1" dirty="0">
                <a:ea typeface="+mn-ea"/>
                <a:cs typeface="+mn-cs"/>
              </a:rPr>
            </a:br>
            <a:r>
              <a:rPr lang="ru-RU" altLang="ru-RU" sz="1600" i="1" dirty="0">
                <a:ea typeface="+mn-ea"/>
                <a:cs typeface="+mn-cs"/>
              </a:rPr>
              <a:t>E-</a:t>
            </a:r>
            <a:r>
              <a:rPr lang="ru-RU" altLang="ru-RU" sz="1600" i="1" dirty="0" err="1">
                <a:ea typeface="+mn-ea"/>
                <a:cs typeface="+mn-cs"/>
              </a:rPr>
              <a:t>mail</a:t>
            </a:r>
            <a:r>
              <a:rPr lang="ru-RU" altLang="ru-RU" sz="1600" i="1" dirty="0">
                <a:ea typeface="+mn-ea"/>
                <a:cs typeface="+mn-cs"/>
              </a:rPr>
              <a:t>: uspenskiy@mail.ru</a:t>
            </a:r>
            <a:r>
              <a:rPr lang="en-US" altLang="ru-RU" sz="1600" i="1" dirty="0">
                <a:ea typeface="+mn-ea"/>
                <a:cs typeface="+mn-cs"/>
              </a:rPr>
              <a:t/>
            </a:r>
            <a:br>
              <a:rPr lang="en-US" altLang="ru-RU" sz="1600" i="1" dirty="0">
                <a:ea typeface="+mn-ea"/>
                <a:cs typeface="+mn-cs"/>
              </a:rPr>
            </a:br>
            <a:r>
              <a:rPr lang="ru-RU" dirty="0"/>
              <a:t/>
            </a:r>
            <a:br>
              <a:rPr lang="ru-RU" dirty="0"/>
            </a:br>
            <a:endParaRPr lang="de-DE" dirty="0"/>
          </a:p>
        </p:txBody>
      </p:sp>
      <p:sp>
        <p:nvSpPr>
          <p:cNvPr id="5" name="Inhaltsplatzhalter 2"/>
          <p:cNvSpPr>
            <a:spLocks noGrp="1"/>
          </p:cNvSpPr>
          <p:nvPr>
            <p:ph idx="1"/>
          </p:nvPr>
        </p:nvSpPr>
        <p:spPr>
          <a:xfrm>
            <a:off x="9120336" y="5733256"/>
            <a:ext cx="1306488" cy="969492"/>
          </a:xfrm>
        </p:spPr>
        <p:txBody>
          <a:bodyPr/>
          <a:lstStyle/>
          <a:p>
            <a:pPr marL="0" indent="0">
              <a:buNone/>
            </a:pPr>
            <a:r>
              <a:rPr lang="ru-RU" sz="1000" dirty="0">
                <a:solidFill>
                  <a:schemeClr val="tx1"/>
                </a:solidFill>
              </a:rPr>
              <a:t>Перевод с английского:</a:t>
            </a:r>
          </a:p>
          <a:p>
            <a:pPr marL="0" indent="0">
              <a:buNone/>
            </a:pPr>
            <a:r>
              <a:rPr lang="ru-RU" sz="1000" dirty="0" err="1">
                <a:solidFill>
                  <a:schemeClr val="tx1"/>
                </a:solidFill>
              </a:rPr>
              <a:t>А.Ал</a:t>
            </a:r>
            <a:r>
              <a:rPr lang="ru-RU" sz="1000" dirty="0">
                <a:solidFill>
                  <a:schemeClr val="tx1"/>
                </a:solidFill>
              </a:rPr>
              <a:t>. Успенский,</a:t>
            </a:r>
          </a:p>
          <a:p>
            <a:pPr marL="0" indent="0">
              <a:buNone/>
            </a:pPr>
            <a:r>
              <a:rPr lang="ru-RU" sz="1000" dirty="0" err="1">
                <a:solidFill>
                  <a:schemeClr val="tx1"/>
                </a:solidFill>
              </a:rPr>
              <a:t>Ал.А</a:t>
            </a:r>
            <a:r>
              <a:rPr lang="ru-RU" sz="1000" dirty="0">
                <a:solidFill>
                  <a:schemeClr val="tx1"/>
                </a:solidFill>
              </a:rPr>
              <a:t>. Успенский,</a:t>
            </a:r>
          </a:p>
          <a:p>
            <a:pPr marL="0" indent="0">
              <a:buNone/>
            </a:pPr>
            <a:r>
              <a:rPr lang="ru-RU" sz="1000" dirty="0">
                <a:solidFill>
                  <a:schemeClr val="tx1"/>
                </a:solidFill>
              </a:rPr>
              <a:t>М.С. </a:t>
            </a:r>
            <a:r>
              <a:rPr lang="ru-RU" sz="1000">
                <a:solidFill>
                  <a:schemeClr val="tx1"/>
                </a:solidFill>
              </a:rPr>
              <a:t>Прибыльский</a:t>
            </a:r>
            <a:endParaRPr lang="de-DE" sz="1000"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5273743"/>
            <a:ext cx="24955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2809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ru-RU" sz="2800" dirty="0"/>
              <a:t>Международные службы поддержки МСП</a:t>
            </a:r>
            <a:r>
              <a:rPr lang="en-US" sz="2800" dirty="0"/>
              <a:t> </a:t>
            </a:r>
            <a:r>
              <a:rPr lang="ru-RU" sz="2800" dirty="0"/>
              <a:t>по вопросам управления ИС</a:t>
            </a:r>
            <a:endParaRPr lang="de-DE" sz="2800"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408" y="2636838"/>
            <a:ext cx="7924413" cy="3918653"/>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06550">
            <a:off x="9221862" y="5744249"/>
            <a:ext cx="1381125" cy="793750"/>
          </a:xfrm>
          <a:prstGeom prst="rect">
            <a:avLst/>
          </a:prstGeom>
        </p:spPr>
      </p:pic>
      <p:sp>
        <p:nvSpPr>
          <p:cNvPr id="10" name="Textfeld 9"/>
          <p:cNvSpPr txBox="1"/>
          <p:nvPr/>
        </p:nvSpPr>
        <p:spPr>
          <a:xfrm>
            <a:off x="9912424" y="5167867"/>
            <a:ext cx="2160240" cy="369332"/>
          </a:xfrm>
          <a:prstGeom prst="rect">
            <a:avLst/>
          </a:prstGeom>
          <a:noFill/>
        </p:spPr>
        <p:txBody>
          <a:bodyPr wrap="square" rtlCol="0">
            <a:spAutoFit/>
          </a:bodyPr>
          <a:lstStyle/>
          <a:p>
            <a:r>
              <a:rPr lang="de-DE" dirty="0" smtClean="0">
                <a:solidFill>
                  <a:srgbClr val="FABB21"/>
                </a:solidFill>
                <a:latin typeface="Arial" panose="020B0604020202020204" pitchFamily="34" charset="0"/>
                <a:cs typeface="Arial" panose="020B0604020202020204" pitchFamily="34" charset="0"/>
              </a:rPr>
              <a:t>www.ipr-hub.eu</a:t>
            </a:r>
            <a:endParaRPr lang="de-DE" dirty="0">
              <a:solidFill>
                <a:srgbClr val="FABB21"/>
              </a:solidFill>
              <a:latin typeface="Arial" panose="020B0604020202020204" pitchFamily="34" charset="0"/>
              <a:cs typeface="Arial" panose="020B0604020202020204" pitchFamily="34" charset="0"/>
            </a:endParaRPr>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952" y="2477638"/>
            <a:ext cx="2520000" cy="886538"/>
          </a:xfrm>
          <a:prstGeom prst="rect">
            <a:avLst/>
          </a:prstGeom>
        </p:spPr>
      </p:pic>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91" y="4727040"/>
            <a:ext cx="2520000" cy="881653"/>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208" y="4635292"/>
            <a:ext cx="2520000" cy="896471"/>
          </a:xfrm>
          <a:prstGeom prst="rect">
            <a:avLst/>
          </a:prstGeom>
        </p:spPr>
      </p:pic>
      <p:pic>
        <p:nvPicPr>
          <p:cNvPr id="9" name="Рисунок 8"/>
          <p:cNvPicPr>
            <a:picLocks noChangeAspect="1"/>
          </p:cNvPicPr>
          <p:nvPr/>
        </p:nvPicPr>
        <p:blipFill>
          <a:blip r:embed="rId7"/>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444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ru-RU" dirty="0" smtClean="0"/>
              <a:t>План презентации</a:t>
            </a:r>
            <a:endParaRPr lang="de-DE" dirty="0"/>
          </a:p>
        </p:txBody>
      </p:sp>
      <p:sp>
        <p:nvSpPr>
          <p:cNvPr id="4" name="Inhaltsplatzhalter 3"/>
          <p:cNvSpPr>
            <a:spLocks noGrp="1"/>
          </p:cNvSpPr>
          <p:nvPr>
            <p:ph idx="1"/>
          </p:nvPr>
        </p:nvSpPr>
        <p:spPr/>
        <p:txBody>
          <a:bodyPr/>
          <a:lstStyle/>
          <a:p>
            <a:r>
              <a:rPr lang="ru-RU" dirty="0" smtClean="0"/>
              <a:t>Роль ИС в </a:t>
            </a:r>
            <a:r>
              <a:rPr lang="ru-RU" b="1" dirty="0" smtClean="0"/>
              <a:t>программе Марии Склодовской-Кюри </a:t>
            </a:r>
            <a:r>
              <a:rPr lang="ru-RU" dirty="0" smtClean="0"/>
              <a:t>(</a:t>
            </a:r>
            <a:r>
              <a:rPr lang="en-US" b="1" dirty="0" smtClean="0"/>
              <a:t>MSCA</a:t>
            </a:r>
            <a:r>
              <a:rPr lang="en-US" dirty="0" smtClean="0"/>
              <a:t>)</a:t>
            </a:r>
            <a:endParaRPr lang="en-GB" dirty="0" smtClean="0"/>
          </a:p>
          <a:p>
            <a:r>
              <a:rPr lang="ru-RU" dirty="0" smtClean="0"/>
              <a:t>Терминология и соглашения</a:t>
            </a:r>
            <a:endParaRPr lang="en-GB" dirty="0" smtClean="0"/>
          </a:p>
          <a:p>
            <a:r>
              <a:rPr lang="ru-RU" dirty="0" err="1"/>
              <a:t>Грантовое</a:t>
            </a:r>
            <a:r>
              <a:rPr lang="ru-RU" dirty="0"/>
              <a:t> соглашение, особенность правил составления: </a:t>
            </a:r>
            <a:r>
              <a:rPr lang="ru-RU" dirty="0" smtClean="0"/>
              <a:t>Гибкость</a:t>
            </a:r>
            <a:endParaRPr lang="ru-RU" dirty="0"/>
          </a:p>
          <a:p>
            <a:r>
              <a:rPr lang="ru-RU" dirty="0"/>
              <a:t>Дополнительная помощь: услуги службы помощи ЕС по </a:t>
            </a:r>
            <a:r>
              <a:rPr lang="ru-RU" dirty="0" smtClean="0"/>
              <a:t>вопросам управления </a:t>
            </a:r>
            <a:r>
              <a:rPr lang="ru-RU" dirty="0"/>
              <a:t>ИС</a:t>
            </a:r>
          </a:p>
          <a:p>
            <a:r>
              <a:rPr lang="ru-RU" dirty="0"/>
              <a:t>Вопросы, полученные от МСП и </a:t>
            </a:r>
            <a:r>
              <a:rPr lang="ru-RU" dirty="0" smtClean="0"/>
              <a:t>научных </a:t>
            </a:r>
            <a:r>
              <a:rPr lang="ru-RU" dirty="0"/>
              <a:t>организаций</a:t>
            </a:r>
          </a:p>
        </p:txBody>
      </p:sp>
      <p:pic>
        <p:nvPicPr>
          <p:cNvPr id="5" name="Bildplatzhalt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7802" r="17802"/>
          <a:stretch>
            <a:fillRect/>
          </a:stretch>
        </p:blipFill>
        <p:spPr/>
      </p:pic>
      <p:pic>
        <p:nvPicPr>
          <p:cNvPr id="6" name="Рисунок 5"/>
          <p:cNvPicPr>
            <a:picLocks noChangeAspect="1"/>
          </p:cNvPicPr>
          <p:nvPr/>
        </p:nvPicPr>
        <p:blipFill>
          <a:blip r:embed="rId3"/>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101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034" y="1270075"/>
            <a:ext cx="10972800" cy="936625"/>
          </a:xfrm>
        </p:spPr>
        <p:txBody>
          <a:bodyPr/>
          <a:lstStyle/>
          <a:p>
            <a:r>
              <a:rPr lang="ru-RU" dirty="0"/>
              <a:t>Ключевые факторы успеха для «соединения» академического / неакадемического сектора</a:t>
            </a:r>
            <a:endParaRPr lang="de-DE" dirty="0"/>
          </a:p>
        </p:txBody>
      </p:sp>
      <p:sp>
        <p:nvSpPr>
          <p:cNvPr id="3" name="Inhaltsplatzhalter 2"/>
          <p:cNvSpPr>
            <a:spLocks noGrp="1"/>
          </p:cNvSpPr>
          <p:nvPr>
            <p:ph idx="1"/>
          </p:nvPr>
        </p:nvSpPr>
        <p:spPr/>
        <p:txBody>
          <a:bodyPr/>
          <a:lstStyle/>
          <a:p>
            <a:endParaRPr lang="en-GB" dirty="0"/>
          </a:p>
        </p:txBody>
      </p:sp>
      <p:graphicFrame>
        <p:nvGraphicFramePr>
          <p:cNvPr id="4" name="Diagramm 3"/>
          <p:cNvGraphicFramePr/>
          <p:nvPr>
            <p:extLst>
              <p:ext uri="{D42A27DB-BD31-4B8C-83A1-F6EECF244321}">
                <p14:modId xmlns:p14="http://schemas.microsoft.com/office/powerpoint/2010/main" val="1164453244"/>
              </p:ext>
            </p:extLst>
          </p:nvPr>
        </p:nvGraphicFramePr>
        <p:xfrm>
          <a:off x="1295467" y="2348880"/>
          <a:ext cx="100811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6567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MSCA – </a:t>
            </a:r>
            <a:r>
              <a:rPr lang="ru-RU" dirty="0" smtClean="0"/>
              <a:t>особенности управления ИС</a:t>
            </a:r>
            <a:endParaRPr lang="de-DE" dirty="0"/>
          </a:p>
        </p:txBody>
      </p:sp>
      <p:sp>
        <p:nvSpPr>
          <p:cNvPr id="3" name="Inhaltsplatzhalter 2"/>
          <p:cNvSpPr>
            <a:spLocks noGrp="1"/>
          </p:cNvSpPr>
          <p:nvPr>
            <p:ph idx="1"/>
          </p:nvPr>
        </p:nvSpPr>
        <p:spPr/>
        <p:txBody>
          <a:bodyPr/>
          <a:lstStyle/>
          <a:p>
            <a:r>
              <a:rPr lang="ru-RU" dirty="0" err="1" smtClean="0"/>
              <a:t>Межсекторальный</a:t>
            </a:r>
            <a:r>
              <a:rPr lang="ru-RU" dirty="0" smtClean="0"/>
              <a:t> </a:t>
            </a:r>
            <a:r>
              <a:rPr lang="ru-RU" dirty="0"/>
              <a:t>обмен - академический / неакадемический (т.е. МСП) </a:t>
            </a:r>
            <a:r>
              <a:rPr lang="en-US" dirty="0" smtClean="0"/>
              <a:t> </a:t>
            </a:r>
            <a:r>
              <a:rPr lang="en-US" dirty="0"/>
              <a:t>– </a:t>
            </a:r>
            <a:r>
              <a:rPr lang="ru-RU" dirty="0">
                <a:solidFill>
                  <a:srgbClr val="FF0000"/>
                </a:solidFill>
              </a:rPr>
              <a:t>Различные политики / интересы в области ИС; Публикация </a:t>
            </a:r>
            <a:r>
              <a:rPr lang="en-US" dirty="0" smtClean="0">
                <a:solidFill>
                  <a:srgbClr val="FF0000"/>
                </a:solidFill>
              </a:rPr>
              <a:t>vs</a:t>
            </a:r>
            <a:r>
              <a:rPr lang="ru-RU" dirty="0" smtClean="0">
                <a:solidFill>
                  <a:srgbClr val="FF0000"/>
                </a:solidFill>
              </a:rPr>
              <a:t> использования</a:t>
            </a:r>
            <a:endParaRPr lang="en-US" dirty="0">
              <a:solidFill>
                <a:srgbClr val="FF0000"/>
              </a:solidFill>
            </a:endParaRPr>
          </a:p>
          <a:p>
            <a:r>
              <a:rPr lang="ru-RU" dirty="0" smtClean="0"/>
              <a:t>Международное измерение Страны ЕС/ассоциированные страны</a:t>
            </a:r>
            <a:r>
              <a:rPr lang="en-US" dirty="0" smtClean="0"/>
              <a:t> vs </a:t>
            </a:r>
            <a:r>
              <a:rPr lang="ru-RU" dirty="0" smtClean="0"/>
              <a:t>Третьи страны</a:t>
            </a:r>
            <a:r>
              <a:rPr lang="en-US" dirty="0" smtClean="0"/>
              <a:t> – </a:t>
            </a:r>
            <a:r>
              <a:rPr lang="ru-RU" dirty="0">
                <a:solidFill>
                  <a:srgbClr val="FF0000"/>
                </a:solidFill>
              </a:rPr>
              <a:t>Различные законы / правила в области </a:t>
            </a:r>
            <a:r>
              <a:rPr lang="ru-RU" dirty="0" smtClean="0">
                <a:solidFill>
                  <a:srgbClr val="FF0000"/>
                </a:solidFill>
              </a:rPr>
              <a:t>ИС</a:t>
            </a:r>
            <a:endParaRPr lang="en-US" dirty="0" smtClean="0">
              <a:solidFill>
                <a:srgbClr val="FF0000"/>
              </a:solidFill>
            </a:endParaRPr>
          </a:p>
          <a:p>
            <a:r>
              <a:rPr lang="ru-RU" dirty="0"/>
              <a:t>Совместная исследовательская и инновационная деятельность </a:t>
            </a:r>
            <a:r>
              <a:rPr lang="ru-RU" dirty="0" smtClean="0"/>
              <a:t>участников</a:t>
            </a:r>
            <a:r>
              <a:rPr lang="en-US" dirty="0" smtClean="0"/>
              <a:t> – </a:t>
            </a:r>
            <a:r>
              <a:rPr lang="ru-RU" dirty="0">
                <a:solidFill>
                  <a:srgbClr val="FF0000"/>
                </a:solidFill>
              </a:rPr>
              <a:t>Обмен </a:t>
            </a:r>
            <a:r>
              <a:rPr lang="ru-RU" dirty="0" smtClean="0">
                <a:solidFill>
                  <a:srgbClr val="FF0000"/>
                </a:solidFill>
              </a:rPr>
              <a:t>знаниями </a:t>
            </a:r>
            <a:r>
              <a:rPr lang="ru-RU" dirty="0">
                <a:solidFill>
                  <a:srgbClr val="FF0000"/>
                </a:solidFill>
              </a:rPr>
              <a:t>(ИС); совместная защита и использование результатов</a:t>
            </a:r>
            <a:endParaRPr lang="en-US" dirty="0">
              <a:solidFill>
                <a:srgbClr val="FF0000"/>
              </a:solidFill>
            </a:endParaRPr>
          </a:p>
          <a:p>
            <a:r>
              <a:rPr lang="ru-RU" dirty="0"/>
              <a:t>Командировки </a:t>
            </a:r>
            <a:r>
              <a:rPr lang="ru-RU" dirty="0" smtClean="0"/>
              <a:t>и обмен сотрудниками, </a:t>
            </a:r>
            <a:r>
              <a:rPr lang="ru-RU" dirty="0"/>
              <a:t>ориентированных на использование дополнительных компетенций </a:t>
            </a:r>
            <a:r>
              <a:rPr lang="ru-RU" dirty="0" smtClean="0"/>
              <a:t>участников</a:t>
            </a:r>
            <a:r>
              <a:rPr lang="en-US" dirty="0" smtClean="0"/>
              <a:t> – </a:t>
            </a:r>
            <a:r>
              <a:rPr lang="ru-RU" dirty="0">
                <a:solidFill>
                  <a:srgbClr val="FF0000"/>
                </a:solidFill>
              </a:rPr>
              <a:t>Предоставление доступа к </a:t>
            </a:r>
            <a:r>
              <a:rPr lang="ru-RU" dirty="0" smtClean="0">
                <a:solidFill>
                  <a:srgbClr val="FF0000"/>
                </a:solidFill>
              </a:rPr>
              <a:t>исходным данным </a:t>
            </a:r>
            <a:r>
              <a:rPr lang="ru-RU" dirty="0">
                <a:solidFill>
                  <a:srgbClr val="FF0000"/>
                </a:solidFill>
              </a:rPr>
              <a:t>/ результатам </a:t>
            </a:r>
            <a:r>
              <a:rPr lang="en-US" dirty="0" smtClean="0">
                <a:solidFill>
                  <a:srgbClr val="FF0000"/>
                </a:solidFill>
              </a:rPr>
              <a:t>/ </a:t>
            </a:r>
            <a:r>
              <a:rPr lang="ru-RU" dirty="0" smtClean="0">
                <a:solidFill>
                  <a:srgbClr val="FF0000"/>
                </a:solidFill>
              </a:rPr>
              <a:t>для </a:t>
            </a:r>
            <a:r>
              <a:rPr lang="ru-RU" dirty="0">
                <a:solidFill>
                  <a:srgbClr val="FF0000"/>
                </a:solidFill>
              </a:rPr>
              <a:t>«Посетителей»</a:t>
            </a:r>
            <a:endParaRPr lang="en-US" dirty="0">
              <a:solidFill>
                <a:srgbClr val="FF0000"/>
              </a:solidFill>
            </a:endParaRPr>
          </a:p>
        </p:txBody>
      </p:sp>
      <p:pic>
        <p:nvPicPr>
          <p:cNvPr id="4" name="Рисунок 3"/>
          <p:cNvPicPr>
            <a:picLocks noChangeAspect="1"/>
          </p:cNvPicPr>
          <p:nvPr/>
        </p:nvPicPr>
        <p:blipFill>
          <a:blip r:embed="rId2"/>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007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1991544" y="126876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defRPr/>
            </a:pPr>
            <a:r>
              <a:rPr lang="ru-RU" kern="0" dirty="0">
                <a:latin typeface="Verdana"/>
              </a:rPr>
              <a:t>Уровень готовности технологии</a:t>
            </a:r>
            <a:r>
              <a:rPr lang="en-US" sz="3200" kern="0" dirty="0">
                <a:latin typeface="Verdana"/>
              </a:rPr>
              <a:t/>
            </a:r>
            <a:br>
              <a:rPr lang="en-US" sz="3200" kern="0" dirty="0">
                <a:latin typeface="Verdana"/>
              </a:rPr>
            </a:br>
            <a:r>
              <a:rPr lang="ru-RU" sz="1800" kern="0" dirty="0">
                <a:solidFill>
                  <a:srgbClr val="C00000"/>
                </a:solidFill>
                <a:latin typeface="Verdana"/>
              </a:rPr>
              <a:t>На  каком уровне вы начинаете и</a:t>
            </a:r>
            <a:r>
              <a:rPr lang="en-US" sz="1800" kern="0" dirty="0">
                <a:solidFill>
                  <a:srgbClr val="C00000"/>
                </a:solidFill>
                <a:latin typeface="Verdana"/>
              </a:rPr>
              <a:t> </a:t>
            </a:r>
            <a:r>
              <a:rPr lang="ru-RU" sz="1800" kern="0" dirty="0">
                <a:solidFill>
                  <a:srgbClr val="C00000"/>
                </a:solidFill>
                <a:latin typeface="Verdana"/>
              </a:rPr>
              <a:t>какого хотите достичь</a:t>
            </a:r>
            <a:r>
              <a:rPr lang="en-US" sz="1800" kern="0" dirty="0">
                <a:solidFill>
                  <a:srgbClr val="C00000"/>
                </a:solidFill>
                <a:latin typeface="Verdana"/>
              </a:rPr>
              <a:t>?</a:t>
            </a:r>
            <a:endParaRPr lang="en-GB" sz="2800" kern="0" dirty="0">
              <a:latin typeface="Verdana"/>
            </a:endParaRPr>
          </a:p>
        </p:txBody>
      </p:sp>
      <p:sp>
        <p:nvSpPr>
          <p:cNvPr id="29" name="Line 3"/>
          <p:cNvSpPr>
            <a:spLocks noChangeShapeType="1"/>
          </p:cNvSpPr>
          <p:nvPr/>
        </p:nvSpPr>
        <p:spPr bwMode="auto">
          <a:xfrm flipV="1">
            <a:off x="2811553" y="2852936"/>
            <a:ext cx="10083" cy="1722262"/>
          </a:xfrm>
          <a:prstGeom prst="line">
            <a:avLst/>
          </a:prstGeom>
          <a:noFill/>
          <a:ln w="5715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7600" b="1" kern="0">
              <a:solidFill>
                <a:srgbClr val="FFD624"/>
              </a:solidFill>
              <a:latin typeface="Verdana" pitchFamily="34" charset="0"/>
            </a:endParaRPr>
          </a:p>
        </p:txBody>
      </p:sp>
      <p:sp>
        <p:nvSpPr>
          <p:cNvPr id="30" name="Line 4"/>
          <p:cNvSpPr>
            <a:spLocks noChangeShapeType="1"/>
          </p:cNvSpPr>
          <p:nvPr/>
        </p:nvSpPr>
        <p:spPr bwMode="auto">
          <a:xfrm>
            <a:off x="2936148" y="6110256"/>
            <a:ext cx="6547920" cy="0"/>
          </a:xfrm>
          <a:prstGeom prst="line">
            <a:avLst/>
          </a:prstGeom>
          <a:noFill/>
          <a:ln w="5715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7600" b="1" kern="0">
              <a:solidFill>
                <a:srgbClr val="FFD624"/>
              </a:solidFill>
              <a:latin typeface="Verdana" pitchFamily="34" charset="0"/>
            </a:endParaRPr>
          </a:p>
        </p:txBody>
      </p:sp>
      <p:sp>
        <p:nvSpPr>
          <p:cNvPr id="31" name="Text Box 5"/>
          <p:cNvSpPr txBox="1">
            <a:spLocks noChangeArrowheads="1"/>
          </p:cNvSpPr>
          <p:nvPr/>
        </p:nvSpPr>
        <p:spPr bwMode="auto">
          <a:xfrm>
            <a:off x="3632011" y="4829151"/>
            <a:ext cx="87496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Basic</a:t>
            </a:r>
          </a:p>
          <a:p>
            <a:pPr fontAlgn="base">
              <a:spcBef>
                <a:spcPct val="0"/>
              </a:spcBef>
              <a:spcAft>
                <a:spcPct val="0"/>
              </a:spcAft>
            </a:pPr>
            <a:r>
              <a:rPr lang="en-US" sz="1000" dirty="0">
                <a:solidFill>
                  <a:srgbClr val="2D2D8A"/>
                </a:solidFill>
                <a:latin typeface="Verdana"/>
              </a:rPr>
              <a:t>Invention</a:t>
            </a:r>
            <a:endParaRPr lang="ru-RU" sz="1000" dirty="0">
              <a:solidFill>
                <a:srgbClr val="2D2D8A"/>
              </a:solidFill>
              <a:latin typeface="Verdana"/>
            </a:endParaRPr>
          </a:p>
          <a:p>
            <a:pPr fontAlgn="base">
              <a:spcBef>
                <a:spcPct val="0"/>
              </a:spcBef>
              <a:spcAft>
                <a:spcPct val="0"/>
              </a:spcAft>
            </a:pPr>
            <a:r>
              <a:rPr lang="ru-RU" sz="1000" dirty="0">
                <a:solidFill>
                  <a:srgbClr val="2D2D8A"/>
                </a:solidFill>
                <a:latin typeface="Verdana"/>
              </a:rPr>
              <a:t>Базовое </a:t>
            </a:r>
          </a:p>
          <a:p>
            <a:pPr fontAlgn="base">
              <a:spcBef>
                <a:spcPct val="0"/>
              </a:spcBef>
              <a:spcAft>
                <a:spcPct val="0"/>
              </a:spcAft>
            </a:pPr>
            <a:r>
              <a:rPr lang="ru-RU" sz="1000" dirty="0" err="1">
                <a:solidFill>
                  <a:srgbClr val="2D2D8A"/>
                </a:solidFill>
                <a:latin typeface="Verdana"/>
              </a:rPr>
              <a:t>Изобрете</a:t>
            </a:r>
            <a:r>
              <a:rPr lang="ru-RU" sz="1000" dirty="0">
                <a:solidFill>
                  <a:srgbClr val="2D2D8A"/>
                </a:solidFill>
                <a:latin typeface="Verdana"/>
              </a:rPr>
              <a:t>-</a:t>
            </a:r>
          </a:p>
          <a:p>
            <a:pPr fontAlgn="base">
              <a:spcBef>
                <a:spcPct val="0"/>
              </a:spcBef>
              <a:spcAft>
                <a:spcPct val="0"/>
              </a:spcAft>
            </a:pPr>
            <a:r>
              <a:rPr lang="ru-RU" sz="1000" dirty="0" err="1">
                <a:solidFill>
                  <a:srgbClr val="2D2D8A"/>
                </a:solidFill>
                <a:latin typeface="Verdana"/>
              </a:rPr>
              <a:t>ние</a:t>
            </a:r>
            <a:endParaRPr lang="en-US" sz="1000" dirty="0">
              <a:solidFill>
                <a:srgbClr val="2D2D8A"/>
              </a:solidFill>
              <a:latin typeface="Verdana"/>
            </a:endParaRPr>
          </a:p>
        </p:txBody>
      </p:sp>
      <p:sp>
        <p:nvSpPr>
          <p:cNvPr id="32" name="Text Box 6"/>
          <p:cNvSpPr txBox="1">
            <a:spLocks noChangeArrowheads="1"/>
          </p:cNvSpPr>
          <p:nvPr/>
        </p:nvSpPr>
        <p:spPr bwMode="auto">
          <a:xfrm>
            <a:off x="4514134" y="4829152"/>
            <a:ext cx="13230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Lab demo/ Proof of Concept</a:t>
            </a:r>
            <a:endParaRPr lang="ru-RU" sz="1000" dirty="0">
              <a:solidFill>
                <a:srgbClr val="2D2D8A"/>
              </a:solidFill>
              <a:latin typeface="Verdana"/>
            </a:endParaRPr>
          </a:p>
          <a:p>
            <a:pPr fontAlgn="base">
              <a:spcBef>
                <a:spcPct val="0"/>
              </a:spcBef>
              <a:spcAft>
                <a:spcPct val="0"/>
              </a:spcAft>
            </a:pPr>
            <a:r>
              <a:rPr lang="ru-RU" sz="1000" dirty="0">
                <a:solidFill>
                  <a:srgbClr val="2D2D8A"/>
                </a:solidFill>
                <a:latin typeface="Verdana"/>
              </a:rPr>
              <a:t>Лабораторная установка/Дока-</a:t>
            </a:r>
            <a:r>
              <a:rPr lang="ru-RU" sz="1000" dirty="0" err="1">
                <a:solidFill>
                  <a:srgbClr val="2D2D8A"/>
                </a:solidFill>
                <a:latin typeface="Verdana"/>
              </a:rPr>
              <a:t>зательство</a:t>
            </a:r>
            <a:r>
              <a:rPr lang="ru-RU" sz="1000" dirty="0">
                <a:solidFill>
                  <a:srgbClr val="2D2D8A"/>
                </a:solidFill>
                <a:latin typeface="Verdana"/>
              </a:rPr>
              <a:t> концепции</a:t>
            </a:r>
            <a:endParaRPr lang="en-US" sz="1000" dirty="0">
              <a:solidFill>
                <a:srgbClr val="2D2D8A"/>
              </a:solidFill>
              <a:latin typeface="Verdana"/>
            </a:endParaRPr>
          </a:p>
        </p:txBody>
      </p:sp>
      <p:sp>
        <p:nvSpPr>
          <p:cNvPr id="33" name="Text Box 7"/>
          <p:cNvSpPr txBox="1">
            <a:spLocks noChangeArrowheads="1"/>
          </p:cNvSpPr>
          <p:nvPr/>
        </p:nvSpPr>
        <p:spPr bwMode="auto">
          <a:xfrm>
            <a:off x="5854293" y="4829152"/>
            <a:ext cx="11607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Working prototype/</a:t>
            </a:r>
          </a:p>
          <a:p>
            <a:pPr fontAlgn="base">
              <a:spcBef>
                <a:spcPct val="0"/>
              </a:spcBef>
              <a:spcAft>
                <a:spcPct val="0"/>
              </a:spcAft>
            </a:pPr>
            <a:r>
              <a:rPr lang="en-US" sz="1000" dirty="0">
                <a:solidFill>
                  <a:srgbClr val="2D2D8A"/>
                </a:solidFill>
                <a:latin typeface="Verdana"/>
              </a:rPr>
              <a:t>Market acceptance</a:t>
            </a:r>
            <a:endParaRPr lang="ru-RU" sz="1000" dirty="0">
              <a:solidFill>
                <a:srgbClr val="2D2D8A"/>
              </a:solidFill>
              <a:latin typeface="Verdana"/>
            </a:endParaRPr>
          </a:p>
          <a:p>
            <a:pPr fontAlgn="base">
              <a:spcBef>
                <a:spcPct val="0"/>
              </a:spcBef>
              <a:spcAft>
                <a:spcPct val="0"/>
              </a:spcAft>
            </a:pPr>
            <a:r>
              <a:rPr lang="ru-RU" sz="1000" dirty="0">
                <a:solidFill>
                  <a:srgbClr val="2D2D8A"/>
                </a:solidFill>
                <a:latin typeface="Verdana"/>
              </a:rPr>
              <a:t>Рабочий прототип/Продвижение на рынок</a:t>
            </a:r>
            <a:endParaRPr lang="en-US" sz="1000" dirty="0">
              <a:solidFill>
                <a:srgbClr val="2D2D8A"/>
              </a:solidFill>
              <a:latin typeface="Verdana"/>
            </a:endParaRPr>
          </a:p>
        </p:txBody>
      </p:sp>
      <p:sp>
        <p:nvSpPr>
          <p:cNvPr id="34" name="Text Box 8"/>
          <p:cNvSpPr txBox="1">
            <a:spLocks noChangeArrowheads="1"/>
          </p:cNvSpPr>
          <p:nvPr/>
        </p:nvSpPr>
        <p:spPr bwMode="auto">
          <a:xfrm>
            <a:off x="7122388" y="4829151"/>
            <a:ext cx="90132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Scale-up</a:t>
            </a:r>
          </a:p>
          <a:p>
            <a:pPr fontAlgn="base">
              <a:spcBef>
                <a:spcPct val="0"/>
              </a:spcBef>
              <a:spcAft>
                <a:spcPct val="0"/>
              </a:spcAft>
            </a:pPr>
            <a:r>
              <a:rPr lang="en-US" sz="1000" dirty="0">
                <a:solidFill>
                  <a:srgbClr val="2D2D8A"/>
                </a:solidFill>
                <a:latin typeface="Verdana"/>
              </a:rPr>
              <a:t>Validated</a:t>
            </a:r>
            <a:endParaRPr lang="ru-RU" sz="1000" dirty="0">
              <a:solidFill>
                <a:srgbClr val="2D2D8A"/>
              </a:solidFill>
              <a:latin typeface="Verdana"/>
            </a:endParaRPr>
          </a:p>
          <a:p>
            <a:pPr fontAlgn="base">
              <a:spcBef>
                <a:spcPct val="0"/>
              </a:spcBef>
              <a:spcAft>
                <a:spcPct val="0"/>
              </a:spcAft>
            </a:pPr>
            <a:r>
              <a:rPr lang="ru-RU" sz="1000" dirty="0">
                <a:solidFill>
                  <a:srgbClr val="2D2D8A"/>
                </a:solidFill>
                <a:latin typeface="Verdana"/>
              </a:rPr>
              <a:t>Масштаб-</a:t>
            </a:r>
            <a:r>
              <a:rPr lang="ru-RU" sz="1000" dirty="0" err="1">
                <a:solidFill>
                  <a:srgbClr val="2D2D8A"/>
                </a:solidFill>
                <a:latin typeface="Verdana"/>
              </a:rPr>
              <a:t>ная</a:t>
            </a:r>
            <a:r>
              <a:rPr lang="ru-RU" sz="1000" dirty="0">
                <a:solidFill>
                  <a:srgbClr val="2D2D8A"/>
                </a:solidFill>
                <a:latin typeface="Verdana"/>
              </a:rPr>
              <a:t> проверка</a:t>
            </a:r>
            <a:endParaRPr lang="en-US" sz="1000" dirty="0">
              <a:solidFill>
                <a:srgbClr val="2D2D8A"/>
              </a:solidFill>
              <a:latin typeface="Verdana"/>
            </a:endParaRPr>
          </a:p>
        </p:txBody>
      </p:sp>
      <p:sp>
        <p:nvSpPr>
          <p:cNvPr id="35" name="Text Box 9"/>
          <p:cNvSpPr txBox="1">
            <a:spLocks noChangeArrowheads="1"/>
          </p:cNvSpPr>
          <p:nvPr/>
        </p:nvSpPr>
        <p:spPr bwMode="auto">
          <a:xfrm>
            <a:off x="8224371" y="4835753"/>
            <a:ext cx="82304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Market Ready</a:t>
            </a:r>
            <a:endParaRPr lang="ru-RU" sz="1000" dirty="0">
              <a:solidFill>
                <a:srgbClr val="2D2D8A"/>
              </a:solidFill>
              <a:latin typeface="Verdana"/>
            </a:endParaRPr>
          </a:p>
          <a:p>
            <a:pPr fontAlgn="base">
              <a:spcBef>
                <a:spcPct val="0"/>
              </a:spcBef>
              <a:spcAft>
                <a:spcPct val="0"/>
              </a:spcAft>
            </a:pPr>
            <a:r>
              <a:rPr lang="ru-RU" sz="1000" dirty="0" err="1">
                <a:solidFill>
                  <a:srgbClr val="2D2D8A"/>
                </a:solidFill>
                <a:latin typeface="Verdana"/>
              </a:rPr>
              <a:t>Рыноч-ное</a:t>
            </a:r>
            <a:r>
              <a:rPr lang="ru-RU" sz="1000" dirty="0">
                <a:solidFill>
                  <a:srgbClr val="2D2D8A"/>
                </a:solidFill>
                <a:latin typeface="Verdana"/>
              </a:rPr>
              <a:t> решение</a:t>
            </a:r>
            <a:r>
              <a:rPr lang="en-US" sz="1000" dirty="0">
                <a:solidFill>
                  <a:srgbClr val="2D2D8A"/>
                </a:solidFill>
                <a:latin typeface="Verdana"/>
              </a:rPr>
              <a:t> </a:t>
            </a:r>
          </a:p>
        </p:txBody>
      </p:sp>
      <p:graphicFrame>
        <p:nvGraphicFramePr>
          <p:cNvPr id="36" name="Object 10"/>
          <p:cNvGraphicFramePr>
            <a:graphicFrameLocks noChangeAspect="1"/>
          </p:cNvGraphicFramePr>
          <p:nvPr>
            <p:extLst/>
          </p:nvPr>
        </p:nvGraphicFramePr>
        <p:xfrm>
          <a:off x="2725328" y="2420889"/>
          <a:ext cx="7115088" cy="2175309"/>
        </p:xfrm>
        <a:graphic>
          <a:graphicData uri="http://schemas.openxmlformats.org/presentationml/2006/ole">
            <mc:AlternateContent xmlns:mc="http://schemas.openxmlformats.org/markup-compatibility/2006">
              <mc:Choice xmlns:v="urn:schemas-microsoft-com:vml" Requires="v">
                <p:oleObj spid="_x0000_s3158" name="Chart" r:id="rId3" imgW="8572457" imgH="2583566" progId="MSGraph.Chart.8">
                  <p:embed followColorScheme="full"/>
                </p:oleObj>
              </mc:Choice>
              <mc:Fallback>
                <p:oleObj name="Chart" r:id="rId3" imgW="8572457" imgH="2583566" progId="MSGraph.Chart.8">
                  <p:embed followColorScheme="full"/>
                  <p:pic>
                    <p:nvPicPr>
                      <p:cNvPr id="36" name="Object 10"/>
                      <p:cNvPicPr>
                        <a:picLocks noChangeAspect="1" noChangeArrowheads="1"/>
                      </p:cNvPicPr>
                      <p:nvPr/>
                    </p:nvPicPr>
                    <p:blipFill>
                      <a:blip r:embed="rId4"/>
                      <a:srcRect/>
                      <a:stretch>
                        <a:fillRect/>
                      </a:stretch>
                    </p:blipFill>
                    <p:spPr bwMode="auto">
                      <a:xfrm>
                        <a:off x="2725328" y="2420889"/>
                        <a:ext cx="7115088" cy="2175309"/>
                      </a:xfrm>
                      <a:prstGeom prst="rect">
                        <a:avLst/>
                      </a:prstGeom>
                      <a:noFill/>
                      <a:ln>
                        <a:noFill/>
                      </a:ln>
                      <a:extLst/>
                    </p:spPr>
                  </p:pic>
                </p:oleObj>
              </mc:Fallback>
            </mc:AlternateContent>
          </a:graphicData>
        </a:graphic>
      </p:graphicFrame>
      <p:sp>
        <p:nvSpPr>
          <p:cNvPr id="37" name="Text Box 12"/>
          <p:cNvSpPr txBox="1">
            <a:spLocks noChangeArrowheads="1"/>
          </p:cNvSpPr>
          <p:nvPr/>
        </p:nvSpPr>
        <p:spPr bwMode="auto">
          <a:xfrm>
            <a:off x="1524000" y="3419093"/>
            <a:ext cx="12875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eaLnBrk="1" fontAlgn="base" hangingPunct="1">
              <a:spcBef>
                <a:spcPct val="50000"/>
              </a:spcBef>
              <a:spcAft>
                <a:spcPct val="0"/>
              </a:spcAft>
            </a:pPr>
            <a:r>
              <a:rPr lang="ru-RU" sz="1200" b="1" i="1" dirty="0">
                <a:solidFill>
                  <a:srgbClr val="2D2D8A"/>
                </a:solidFill>
                <a:latin typeface="Arial" charset="0"/>
              </a:rPr>
              <a:t>Стоимость</a:t>
            </a:r>
          </a:p>
          <a:p>
            <a:pPr eaLnBrk="1" fontAlgn="base" hangingPunct="1">
              <a:spcBef>
                <a:spcPct val="50000"/>
              </a:spcBef>
              <a:spcAft>
                <a:spcPct val="0"/>
              </a:spcAft>
            </a:pPr>
            <a:r>
              <a:rPr lang="ru-RU" sz="1200" b="1" i="1" dirty="0">
                <a:solidFill>
                  <a:srgbClr val="2D2D8A"/>
                </a:solidFill>
                <a:latin typeface="Arial" charset="0"/>
              </a:rPr>
              <a:t>изобретения</a:t>
            </a:r>
            <a:endParaRPr lang="en-GB" sz="1200" b="1" i="1" dirty="0">
              <a:solidFill>
                <a:srgbClr val="2D2D8A"/>
              </a:solidFill>
              <a:latin typeface="Arial" charset="0"/>
            </a:endParaRPr>
          </a:p>
        </p:txBody>
      </p:sp>
      <p:sp>
        <p:nvSpPr>
          <p:cNvPr id="38" name="Text Box 5"/>
          <p:cNvSpPr txBox="1">
            <a:spLocks noChangeArrowheads="1"/>
          </p:cNvSpPr>
          <p:nvPr/>
        </p:nvSpPr>
        <p:spPr bwMode="auto">
          <a:xfrm>
            <a:off x="2448208" y="4830928"/>
            <a:ext cx="10081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Basic</a:t>
            </a:r>
          </a:p>
          <a:p>
            <a:pPr fontAlgn="base">
              <a:spcBef>
                <a:spcPct val="0"/>
              </a:spcBef>
              <a:spcAft>
                <a:spcPct val="0"/>
              </a:spcAft>
            </a:pPr>
            <a:r>
              <a:rPr lang="en-US" sz="1000" dirty="0">
                <a:solidFill>
                  <a:srgbClr val="2D2D8A"/>
                </a:solidFill>
                <a:latin typeface="Verdana"/>
              </a:rPr>
              <a:t>Research</a:t>
            </a:r>
            <a:endParaRPr lang="ru-RU" sz="1000" dirty="0">
              <a:solidFill>
                <a:srgbClr val="2D2D8A"/>
              </a:solidFill>
              <a:latin typeface="Verdana"/>
            </a:endParaRPr>
          </a:p>
          <a:p>
            <a:pPr fontAlgn="base">
              <a:spcBef>
                <a:spcPct val="0"/>
              </a:spcBef>
              <a:spcAft>
                <a:spcPct val="0"/>
              </a:spcAft>
            </a:pPr>
            <a:r>
              <a:rPr lang="ru-RU" sz="1000" dirty="0" err="1">
                <a:solidFill>
                  <a:srgbClr val="2D2D8A"/>
                </a:solidFill>
                <a:latin typeface="Verdana"/>
              </a:rPr>
              <a:t>Фундамен</a:t>
            </a:r>
            <a:r>
              <a:rPr lang="ru-RU" sz="1000" dirty="0">
                <a:solidFill>
                  <a:srgbClr val="2D2D8A"/>
                </a:solidFill>
                <a:latin typeface="Verdana"/>
              </a:rPr>
              <a:t>-</a:t>
            </a:r>
          </a:p>
          <a:p>
            <a:pPr fontAlgn="base">
              <a:spcBef>
                <a:spcPct val="0"/>
              </a:spcBef>
              <a:spcAft>
                <a:spcPct val="0"/>
              </a:spcAft>
            </a:pPr>
            <a:r>
              <a:rPr lang="ru-RU" sz="1000" dirty="0" err="1">
                <a:solidFill>
                  <a:srgbClr val="2D2D8A"/>
                </a:solidFill>
                <a:latin typeface="Verdana"/>
              </a:rPr>
              <a:t>тальные</a:t>
            </a:r>
            <a:r>
              <a:rPr lang="ru-RU" sz="1000" dirty="0">
                <a:solidFill>
                  <a:srgbClr val="2D2D8A"/>
                </a:solidFill>
                <a:latin typeface="Verdana"/>
              </a:rPr>
              <a:t> </a:t>
            </a:r>
          </a:p>
          <a:p>
            <a:pPr fontAlgn="base">
              <a:spcBef>
                <a:spcPct val="0"/>
              </a:spcBef>
              <a:spcAft>
                <a:spcPct val="0"/>
              </a:spcAft>
            </a:pPr>
            <a:r>
              <a:rPr lang="ru-RU" sz="1000" dirty="0" err="1">
                <a:solidFill>
                  <a:srgbClr val="2D2D8A"/>
                </a:solidFill>
                <a:latin typeface="Verdana"/>
              </a:rPr>
              <a:t>исследова-ния</a:t>
            </a:r>
            <a:endParaRPr lang="en-US" sz="1000" dirty="0">
              <a:solidFill>
                <a:srgbClr val="2D2D8A"/>
              </a:solidFill>
              <a:latin typeface="Verdana"/>
            </a:endParaRPr>
          </a:p>
        </p:txBody>
      </p:sp>
      <p:sp>
        <p:nvSpPr>
          <p:cNvPr id="39" name="Text Box 9"/>
          <p:cNvSpPr txBox="1">
            <a:spLocks noChangeArrowheads="1"/>
          </p:cNvSpPr>
          <p:nvPr/>
        </p:nvSpPr>
        <p:spPr bwMode="auto">
          <a:xfrm>
            <a:off x="9003082" y="4829151"/>
            <a:ext cx="100784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fontAlgn="base">
              <a:spcBef>
                <a:spcPct val="0"/>
              </a:spcBef>
              <a:spcAft>
                <a:spcPct val="0"/>
              </a:spcAft>
            </a:pPr>
            <a:r>
              <a:rPr lang="en-US" sz="1000" dirty="0">
                <a:solidFill>
                  <a:srgbClr val="2D2D8A"/>
                </a:solidFill>
                <a:latin typeface="Verdana"/>
              </a:rPr>
              <a:t>Market</a:t>
            </a:r>
          </a:p>
          <a:p>
            <a:pPr fontAlgn="base">
              <a:spcBef>
                <a:spcPct val="0"/>
              </a:spcBef>
              <a:spcAft>
                <a:spcPct val="0"/>
              </a:spcAft>
            </a:pPr>
            <a:r>
              <a:rPr lang="en-US" sz="1000" dirty="0">
                <a:solidFill>
                  <a:srgbClr val="2D2D8A"/>
                </a:solidFill>
                <a:latin typeface="Verdana"/>
              </a:rPr>
              <a:t>Deployment</a:t>
            </a:r>
            <a:endParaRPr lang="ru-RU" sz="1000" dirty="0">
              <a:solidFill>
                <a:srgbClr val="2D2D8A"/>
              </a:solidFill>
              <a:latin typeface="Verdana"/>
            </a:endParaRPr>
          </a:p>
          <a:p>
            <a:pPr fontAlgn="base">
              <a:spcBef>
                <a:spcPct val="0"/>
              </a:spcBef>
              <a:spcAft>
                <a:spcPct val="0"/>
              </a:spcAft>
            </a:pPr>
            <a:r>
              <a:rPr lang="ru-RU" sz="1000" dirty="0">
                <a:solidFill>
                  <a:srgbClr val="2D2D8A"/>
                </a:solidFill>
                <a:latin typeface="Verdana"/>
              </a:rPr>
              <a:t>Внедрение продукции на рынок</a:t>
            </a:r>
            <a:endParaRPr lang="en-US" sz="1000" dirty="0">
              <a:solidFill>
                <a:srgbClr val="2D2D8A"/>
              </a:solidFill>
              <a:latin typeface="Verdana"/>
            </a:endParaRPr>
          </a:p>
        </p:txBody>
      </p:sp>
      <p:sp>
        <p:nvSpPr>
          <p:cNvPr id="49" name="Text Box 12"/>
          <p:cNvSpPr txBox="1">
            <a:spLocks noChangeArrowheads="1"/>
          </p:cNvSpPr>
          <p:nvPr/>
        </p:nvSpPr>
        <p:spPr bwMode="auto">
          <a:xfrm>
            <a:off x="4642350" y="6133367"/>
            <a:ext cx="34337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eaLnBrk="1" fontAlgn="base" hangingPunct="1">
              <a:spcBef>
                <a:spcPct val="50000"/>
              </a:spcBef>
              <a:spcAft>
                <a:spcPct val="0"/>
              </a:spcAft>
            </a:pPr>
            <a:r>
              <a:rPr lang="ru-RU" sz="1200" b="1" i="1" dirty="0">
                <a:solidFill>
                  <a:srgbClr val="2D2D8A"/>
                </a:solidFill>
                <a:latin typeface="Arial" charset="0"/>
              </a:rPr>
              <a:t>Уровень готовности технологии</a:t>
            </a:r>
            <a:r>
              <a:rPr lang="en-GB" sz="1200" b="1" i="1" dirty="0">
                <a:solidFill>
                  <a:srgbClr val="2D2D8A"/>
                </a:solidFill>
                <a:latin typeface="Arial" charset="0"/>
              </a:rPr>
              <a:t> (</a:t>
            </a:r>
            <a:r>
              <a:rPr lang="ru-RU" sz="1200" b="1" i="1" dirty="0">
                <a:solidFill>
                  <a:srgbClr val="2D2D8A"/>
                </a:solidFill>
                <a:latin typeface="Arial" charset="0"/>
              </a:rPr>
              <a:t>УГТ</a:t>
            </a:r>
            <a:r>
              <a:rPr lang="en-GB" sz="1200" b="1" i="1" dirty="0">
                <a:solidFill>
                  <a:srgbClr val="2D2D8A"/>
                </a:solidFill>
                <a:latin typeface="Arial" charset="0"/>
              </a:rPr>
              <a:t>)</a:t>
            </a:r>
          </a:p>
        </p:txBody>
      </p:sp>
      <p:sp>
        <p:nvSpPr>
          <p:cNvPr id="50" name="Down Arrow 24"/>
          <p:cNvSpPr/>
          <p:nvPr/>
        </p:nvSpPr>
        <p:spPr>
          <a:xfrm>
            <a:off x="6559936" y="2361619"/>
            <a:ext cx="616976" cy="872369"/>
          </a:xfrm>
          <a:prstGeom prst="downArrow">
            <a:avLst/>
          </a:prstGeom>
          <a:solidFill>
            <a:srgbClr val="FF0000"/>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GB" kern="0" dirty="0">
              <a:solidFill>
                <a:srgbClr val="C00000"/>
              </a:solidFill>
              <a:latin typeface="Verdana"/>
            </a:endParaRPr>
          </a:p>
        </p:txBody>
      </p:sp>
      <p:sp>
        <p:nvSpPr>
          <p:cNvPr id="51" name="Down Arrow 24">
            <a:extLst>
              <a:ext uri="{FF2B5EF4-FFF2-40B4-BE49-F238E27FC236}">
                <a16:creationId xmlns:a16="http://schemas.microsoft.com/office/drawing/2014/main" id="{2F99C78D-6F0D-42D8-A25D-0FDE0A7264B1}"/>
              </a:ext>
            </a:extLst>
          </p:cNvPr>
          <p:cNvSpPr/>
          <p:nvPr/>
        </p:nvSpPr>
        <p:spPr>
          <a:xfrm>
            <a:off x="7659049" y="2122672"/>
            <a:ext cx="616976" cy="872369"/>
          </a:xfrm>
          <a:prstGeom prst="downArrow">
            <a:avLst/>
          </a:prstGeom>
          <a:solidFill>
            <a:srgbClr val="FFFF00"/>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GB" kern="0" dirty="0">
              <a:solidFill>
                <a:srgbClr val="C00000"/>
              </a:solidFill>
              <a:latin typeface="Verdana"/>
            </a:endParaRPr>
          </a:p>
        </p:txBody>
      </p:sp>
      <p:pic>
        <p:nvPicPr>
          <p:cNvPr id="27" name="Рисунок 26"/>
          <p:cNvPicPr>
            <a:picLocks noChangeAspect="1"/>
          </p:cNvPicPr>
          <p:nvPr/>
        </p:nvPicPr>
        <p:blipFill>
          <a:blip r:embed="rId5"/>
          <a:stretch>
            <a:fillRect/>
          </a:stretch>
        </p:blipFill>
        <p:spPr>
          <a:xfrm>
            <a:off x="5450414" y="231847"/>
            <a:ext cx="1584176" cy="536787"/>
          </a:xfrm>
          <a:prstGeom prst="rect">
            <a:avLst/>
          </a:prstGeom>
          <a:ln>
            <a:noFill/>
          </a:ln>
          <a:effectLst>
            <a:outerShdw blurRad="292100" dist="139700" dir="2700000" algn="tl" rotWithShape="0">
              <a:srgbClr val="333333">
                <a:alpha val="65000"/>
              </a:srgbClr>
            </a:outerShdw>
          </a:effectLst>
        </p:spPr>
      </p:pic>
      <p:sp>
        <p:nvSpPr>
          <p:cNvPr id="53" name="TextBox 14"/>
          <p:cNvSpPr txBox="1"/>
          <p:nvPr/>
        </p:nvSpPr>
        <p:spPr>
          <a:xfrm>
            <a:off x="4475352"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3</a:t>
            </a:r>
            <a:endParaRPr lang="en-GB" sz="2400" b="1" dirty="0">
              <a:solidFill>
                <a:srgbClr val="2D2D8A"/>
              </a:solidFill>
              <a:latin typeface="Verdana" pitchFamily="34" charset="0"/>
            </a:endParaRPr>
          </a:p>
        </p:txBody>
      </p:sp>
      <p:sp>
        <p:nvSpPr>
          <p:cNvPr id="54" name="TextBox 15"/>
          <p:cNvSpPr txBox="1"/>
          <p:nvPr/>
        </p:nvSpPr>
        <p:spPr>
          <a:xfrm>
            <a:off x="3660975"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2</a:t>
            </a:r>
            <a:endParaRPr lang="en-GB" sz="2400" b="1" dirty="0">
              <a:solidFill>
                <a:srgbClr val="2D2D8A"/>
              </a:solidFill>
              <a:latin typeface="Verdana" pitchFamily="34" charset="0"/>
            </a:endParaRPr>
          </a:p>
        </p:txBody>
      </p:sp>
      <p:sp>
        <p:nvSpPr>
          <p:cNvPr id="55" name="TextBox 16"/>
          <p:cNvSpPr txBox="1"/>
          <p:nvPr/>
        </p:nvSpPr>
        <p:spPr>
          <a:xfrm>
            <a:off x="2661946"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1</a:t>
            </a:r>
            <a:endParaRPr lang="en-GB" sz="2400" b="1" dirty="0">
              <a:solidFill>
                <a:srgbClr val="2D2D8A"/>
              </a:solidFill>
              <a:latin typeface="Verdana" pitchFamily="34" charset="0"/>
            </a:endParaRPr>
          </a:p>
        </p:txBody>
      </p:sp>
      <p:sp>
        <p:nvSpPr>
          <p:cNvPr id="56" name="TextBox 17"/>
          <p:cNvSpPr txBox="1"/>
          <p:nvPr/>
        </p:nvSpPr>
        <p:spPr>
          <a:xfrm>
            <a:off x="5313669"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4</a:t>
            </a:r>
            <a:endParaRPr lang="en-GB" sz="2400" b="1" dirty="0">
              <a:solidFill>
                <a:srgbClr val="2D2D8A"/>
              </a:solidFill>
              <a:latin typeface="Verdana" pitchFamily="34" charset="0"/>
            </a:endParaRPr>
          </a:p>
        </p:txBody>
      </p:sp>
      <p:sp>
        <p:nvSpPr>
          <p:cNvPr id="57" name="TextBox 18"/>
          <p:cNvSpPr txBox="1"/>
          <p:nvPr/>
        </p:nvSpPr>
        <p:spPr>
          <a:xfrm>
            <a:off x="5886986"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5</a:t>
            </a:r>
            <a:endParaRPr lang="en-GB" sz="2400" b="1" dirty="0">
              <a:solidFill>
                <a:srgbClr val="2D2D8A"/>
              </a:solidFill>
              <a:latin typeface="Verdana" pitchFamily="34" charset="0"/>
            </a:endParaRPr>
          </a:p>
        </p:txBody>
      </p:sp>
      <p:sp>
        <p:nvSpPr>
          <p:cNvPr id="58" name="TextBox 19"/>
          <p:cNvSpPr txBox="1"/>
          <p:nvPr/>
        </p:nvSpPr>
        <p:spPr>
          <a:xfrm>
            <a:off x="6518732"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6</a:t>
            </a:r>
            <a:endParaRPr lang="en-GB" sz="2400" b="1" dirty="0">
              <a:solidFill>
                <a:srgbClr val="2D2D8A"/>
              </a:solidFill>
              <a:latin typeface="Verdana" pitchFamily="34" charset="0"/>
            </a:endParaRPr>
          </a:p>
        </p:txBody>
      </p:sp>
      <p:sp>
        <p:nvSpPr>
          <p:cNvPr id="59" name="TextBox 20"/>
          <p:cNvSpPr txBox="1"/>
          <p:nvPr/>
        </p:nvSpPr>
        <p:spPr>
          <a:xfrm>
            <a:off x="7309357"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7</a:t>
            </a:r>
            <a:endParaRPr lang="en-GB" sz="2400" b="1" dirty="0">
              <a:solidFill>
                <a:srgbClr val="2D2D8A"/>
              </a:solidFill>
              <a:latin typeface="Verdana" pitchFamily="34" charset="0"/>
            </a:endParaRPr>
          </a:p>
        </p:txBody>
      </p:sp>
      <p:sp>
        <p:nvSpPr>
          <p:cNvPr id="60" name="TextBox 21"/>
          <p:cNvSpPr txBox="1"/>
          <p:nvPr/>
        </p:nvSpPr>
        <p:spPr>
          <a:xfrm>
            <a:off x="8320644"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8</a:t>
            </a:r>
            <a:endParaRPr lang="en-GB" sz="2400" b="1" dirty="0">
              <a:solidFill>
                <a:srgbClr val="2D2D8A"/>
              </a:solidFill>
              <a:latin typeface="Verdana" pitchFamily="34" charset="0"/>
            </a:endParaRPr>
          </a:p>
        </p:txBody>
      </p:sp>
      <p:sp>
        <p:nvSpPr>
          <p:cNvPr id="61" name="TextBox 22"/>
          <p:cNvSpPr txBox="1"/>
          <p:nvPr/>
        </p:nvSpPr>
        <p:spPr>
          <a:xfrm>
            <a:off x="9159388" y="6410883"/>
            <a:ext cx="400171" cy="307777"/>
          </a:xfrm>
          <a:prstGeom prst="rect">
            <a:avLst/>
          </a:prstGeom>
          <a:noFill/>
        </p:spPr>
        <p:txBody>
          <a:bodyPr wrap="square" rtlCol="0">
            <a:spAutoFit/>
          </a:bodyPr>
          <a:lstStyle/>
          <a:p>
            <a:pPr fontAlgn="base">
              <a:spcBef>
                <a:spcPct val="0"/>
              </a:spcBef>
              <a:spcAft>
                <a:spcPct val="0"/>
              </a:spcAft>
            </a:pPr>
            <a:r>
              <a:rPr lang="en-GB" sz="1400" b="1" dirty="0">
                <a:solidFill>
                  <a:srgbClr val="2D2D8A"/>
                </a:solidFill>
                <a:latin typeface="Verdana" pitchFamily="34" charset="0"/>
              </a:rPr>
              <a:t>9</a:t>
            </a:r>
            <a:endParaRPr lang="en-GB" sz="2400" b="1" dirty="0">
              <a:solidFill>
                <a:srgbClr val="2D2D8A"/>
              </a:solidFill>
              <a:latin typeface="Verdana" pitchFamily="34" charset="0"/>
            </a:endParaRPr>
          </a:p>
        </p:txBody>
      </p:sp>
    </p:spTree>
    <p:extLst>
      <p:ext uri="{BB962C8B-B14F-4D97-AF65-F5344CB8AC3E}">
        <p14:creationId xmlns:p14="http://schemas.microsoft.com/office/powerpoint/2010/main" val="159424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3088</Words>
  <Application>Microsoft Office PowerPoint</Application>
  <PresentationFormat>Широкоэкранный</PresentationFormat>
  <Paragraphs>461</Paragraphs>
  <Slides>46</Slides>
  <Notes>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46</vt:i4>
      </vt:variant>
    </vt:vector>
  </HeadingPairs>
  <TitlesOfParts>
    <vt:vector size="56" baseType="lpstr">
      <vt:lpstr>ＭＳ Ｐゴシック</vt:lpstr>
      <vt:lpstr>Arial</vt:lpstr>
      <vt:lpstr>Calibri</vt:lpstr>
      <vt:lpstr>Roboto</vt:lpstr>
      <vt:lpstr>Symbol</vt:lpstr>
      <vt:lpstr>Times New Roman</vt:lpstr>
      <vt:lpstr>Verdana</vt:lpstr>
      <vt:lpstr>Wingdings</vt:lpstr>
      <vt:lpstr>Office Theme</vt:lpstr>
      <vt:lpstr>Chart</vt:lpstr>
      <vt:lpstr>Презентация PowerPoint</vt:lpstr>
      <vt:lpstr>Европейская служба поддержки по вопросам ИС (The European IP Helpdesk)</vt:lpstr>
      <vt:lpstr>Услуги</vt:lpstr>
      <vt:lpstr>Публикации</vt:lpstr>
      <vt:lpstr>Международные службы поддержки МСП по вопросам управления ИС</vt:lpstr>
      <vt:lpstr>План презентации</vt:lpstr>
      <vt:lpstr>Ключевые факторы успеха для «соединения» академического / неакадемического сектора</vt:lpstr>
      <vt:lpstr>MSCA – особенности управления ИС</vt:lpstr>
      <vt:lpstr>Презентация PowerPoint</vt:lpstr>
      <vt:lpstr>Презентация PowerPoint</vt:lpstr>
      <vt:lpstr>Терминология и соглашения</vt:lpstr>
      <vt:lpstr>Правила управления интеллектуальной собственностью</vt:lpstr>
      <vt:lpstr>Правила ИС являются частью различных типов соглашений, которые используются в инструментах MSCA</vt:lpstr>
      <vt:lpstr>Ключевые термины в контексте проектов «Горизонт 2020»: </vt:lpstr>
      <vt:lpstr>Определения (I)</vt:lpstr>
      <vt:lpstr>Определения (I)</vt:lpstr>
      <vt:lpstr>Определения (II)</vt:lpstr>
      <vt:lpstr>Презентация PowerPoint</vt:lpstr>
      <vt:lpstr>Презентация PowerPoint</vt:lpstr>
      <vt:lpstr>Соглашение о консорциуме (II)</vt:lpstr>
      <vt:lpstr>Партнерское соглашение</vt:lpstr>
      <vt:lpstr>Партнерское соглашение</vt:lpstr>
      <vt:lpstr>Соглашение с исследователем</vt:lpstr>
      <vt:lpstr>Вопросы:</vt:lpstr>
      <vt:lpstr>Права собственности на результаты</vt:lpstr>
      <vt:lpstr>Права доступа (I)</vt:lpstr>
      <vt:lpstr>Права доступа(II)</vt:lpstr>
      <vt:lpstr>Правила Грантового соглашения</vt:lpstr>
      <vt:lpstr>Презентация PowerPoint</vt:lpstr>
      <vt:lpstr>Презентация PowerPoint</vt:lpstr>
      <vt:lpstr>Презентация PowerPoint</vt:lpstr>
      <vt:lpstr>Обязательства по распространению</vt:lpstr>
      <vt:lpstr>Контрольный список вопросов перед принятием решения о распространении результатов проекта</vt:lpstr>
      <vt:lpstr>Новизна: Точка пересечения между деятельностью по защите и распространению</vt:lpstr>
      <vt:lpstr>Презентация PowerPoint</vt:lpstr>
      <vt:lpstr>Общее обязательство по использованию результатов проекта</vt:lpstr>
      <vt:lpstr>Пути использования</vt:lpstr>
      <vt:lpstr>Модели использования</vt:lpstr>
      <vt:lpstr>Ограничения использования</vt:lpstr>
      <vt:lpstr>Препятствия: </vt:lpstr>
      <vt:lpstr>Проблемы для малых и средних предприятий:</vt:lpstr>
      <vt:lpstr>Проблемы для малых и средних предприятий:</vt:lpstr>
      <vt:lpstr>Sample Questions Sent to Helpline</vt:lpstr>
      <vt:lpstr>Обучение </vt:lpstr>
      <vt:lpstr>Контакты:</vt:lpstr>
      <vt:lpstr>Спасибо !  А.А. Успенский Республиканский центр трансфера технологий Consortium coordinator of the COSME project "Enterprise Europe Network Belarus" European IP Helpdesk Ambassador in Belarus  Минск, Республика Беларусь Тел./факс: (+375-17) 284-14-99 E-mail: uspenskiy@mail.ru  </vt:lpstr>
    </vt:vector>
  </TitlesOfParts>
  <Company>CRP Henri Tudor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IPR Helpdesks</dc:title>
  <dc:creator>Catarina MARTINS TEIXEIRA</dc:creator>
  <cp:lastModifiedBy>Alexander uspenskiy</cp:lastModifiedBy>
  <cp:revision>160</cp:revision>
  <dcterms:created xsi:type="dcterms:W3CDTF">2014-03-19T17:04:48Z</dcterms:created>
  <dcterms:modified xsi:type="dcterms:W3CDTF">2020-09-01T07:16:51Z</dcterms:modified>
</cp:coreProperties>
</file>